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E7FA-71D3-425C-93F0-6383480D715B}" type="datetimeFigureOut">
              <a:rPr lang="pt-BR" smtClean="0"/>
              <a:t>23/06/2012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86DC5-87AA-4E39-A11C-2449C23626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E7FA-71D3-425C-93F0-6383480D715B}" type="datetimeFigureOut">
              <a:rPr lang="pt-BR" smtClean="0"/>
              <a:t>23/06/2012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86DC5-87AA-4E39-A11C-2449C23626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E7FA-71D3-425C-93F0-6383480D715B}" type="datetimeFigureOut">
              <a:rPr lang="pt-BR" smtClean="0"/>
              <a:t>23/06/2012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86DC5-87AA-4E39-A11C-2449C23626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E7FA-71D3-425C-93F0-6383480D715B}" type="datetimeFigureOut">
              <a:rPr lang="pt-BR" smtClean="0"/>
              <a:t>23/06/2012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86DC5-87AA-4E39-A11C-2449C23626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E7FA-71D3-425C-93F0-6383480D715B}" type="datetimeFigureOut">
              <a:rPr lang="pt-BR" smtClean="0"/>
              <a:t>23/06/2012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86DC5-87AA-4E39-A11C-2449C23626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E7FA-71D3-425C-93F0-6383480D715B}" type="datetimeFigureOut">
              <a:rPr lang="pt-BR" smtClean="0"/>
              <a:t>23/06/2012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86DC5-87AA-4E39-A11C-2449C23626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E7FA-71D3-425C-93F0-6383480D715B}" type="datetimeFigureOut">
              <a:rPr lang="pt-BR" smtClean="0"/>
              <a:t>23/06/2012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86DC5-87AA-4E39-A11C-2449C23626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E7FA-71D3-425C-93F0-6383480D715B}" type="datetimeFigureOut">
              <a:rPr lang="pt-BR" smtClean="0"/>
              <a:t>23/06/2012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86DC5-87AA-4E39-A11C-2449C23626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E7FA-71D3-425C-93F0-6383480D715B}" type="datetimeFigureOut">
              <a:rPr lang="pt-BR" smtClean="0"/>
              <a:t>23/06/2012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86DC5-87AA-4E39-A11C-2449C23626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E7FA-71D3-425C-93F0-6383480D715B}" type="datetimeFigureOut">
              <a:rPr lang="pt-BR" smtClean="0"/>
              <a:t>23/06/2012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86DC5-87AA-4E39-A11C-2449C23626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E7FA-71D3-425C-93F0-6383480D715B}" type="datetimeFigureOut">
              <a:rPr lang="pt-BR" smtClean="0"/>
              <a:t>23/06/2012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86DC5-87AA-4E39-A11C-2449C23626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7E7FA-71D3-425C-93F0-6383480D715B}" type="datetimeFigureOut">
              <a:rPr lang="pt-BR" smtClean="0"/>
              <a:t>23/06/2012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86DC5-87AA-4E39-A11C-2449C23626EA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23528" y="260648"/>
            <a:ext cx="4896544" cy="6263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pt-BR" b="1" dirty="0">
                <a:solidFill>
                  <a:srgbClr val="002060"/>
                </a:solidFill>
                <a:latin typeface="Arial" charset="0"/>
              </a:rPr>
              <a:t>FACULDADE  PATOS DE MINAS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pt-BR" b="1" dirty="0">
                <a:solidFill>
                  <a:srgbClr val="002060"/>
                </a:solidFill>
                <a:latin typeface="Arial" charset="0"/>
              </a:rPr>
              <a:t>Apresentação de Artigo de Graduação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pt-BR" b="1" dirty="0">
                <a:solidFill>
                  <a:srgbClr val="002060"/>
                </a:solidFill>
                <a:latin typeface="Arial" charset="0"/>
              </a:rPr>
              <a:t>Curso de Odontologia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endParaRPr lang="pt-BR" b="1" dirty="0">
              <a:solidFill>
                <a:srgbClr val="002060"/>
              </a:solidFill>
              <a:latin typeface="Arial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pt-BR" sz="3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 ATENÇÃO </a:t>
            </a:r>
            <a:r>
              <a:rPr lang="pt-BR" sz="36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ODONTOLÓGICA </a:t>
            </a:r>
            <a:r>
              <a:rPr lang="pt-BR" sz="3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DURANTE O PERÍODO GESTACIONAL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endParaRPr lang="pt-BR" sz="3200" b="1" i="1" dirty="0">
              <a:solidFill>
                <a:srgbClr val="002060"/>
              </a:solidFill>
              <a:latin typeface="Arial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pt-B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AUGUSTO </a:t>
            </a: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BONTEMPO </a:t>
            </a:r>
            <a:r>
              <a:rPr lang="pt-B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RIBEIRO</a:t>
            </a:r>
            <a:endParaRPr lang="pt-BR" sz="3200" b="1" dirty="0">
              <a:solidFill>
                <a:schemeClr val="accent1">
                  <a:lumMod val="75000"/>
                </a:schemeClr>
              </a:solidFill>
              <a:latin typeface="Arial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endParaRPr lang="pt-BR" b="1" dirty="0">
              <a:solidFill>
                <a:srgbClr val="002060"/>
              </a:solidFill>
              <a:latin typeface="Arial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pt-BR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Orientador: </a:t>
            </a:r>
            <a:r>
              <a:rPr lang="pt-BR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Esp. </a:t>
            </a:r>
            <a:r>
              <a:rPr lang="pt-BR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Alexandre Vianna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endParaRPr lang="pt-BR" b="1" dirty="0">
              <a:solidFill>
                <a:srgbClr val="002060"/>
              </a:solidFill>
              <a:latin typeface="Arial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pt-BR" sz="2000" b="1" dirty="0">
                <a:latin typeface="Arial" charset="0"/>
              </a:rPr>
              <a:t>Patos de Minas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pt-BR" sz="2000" b="1" dirty="0">
                <a:latin typeface="Arial" charset="0"/>
              </a:rPr>
              <a:t>2012</a:t>
            </a:r>
          </a:p>
        </p:txBody>
      </p:sp>
      <p:pic>
        <p:nvPicPr>
          <p:cNvPr id="4098" name="Picture 2" descr="http://ts2.mm.bing.net/images/thumbnail.aspx?q=4671069611820289&amp;id=c276dbde05131c0db4592acb45568d5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0309" y="476672"/>
            <a:ext cx="3893691" cy="5877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ALGUMAS CONSIDERAÇÕES</a:t>
            </a:r>
            <a:endParaRPr lang="pt-BR" sz="3600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endParaRPr lang="pt-BR" dirty="0" smtClean="0"/>
          </a:p>
          <a:p>
            <a:pPr algn="just" eaLnBrk="1" hangingPunct="1"/>
            <a:r>
              <a:rPr lang="pt-BR" dirty="0" smtClean="0"/>
              <a:t>Receios para prestar o atendimento a gestantes. “Será que eu posso anestesiar? Qual anestésico eu devo usar? Quantos </a:t>
            </a:r>
            <a:r>
              <a:rPr lang="pt-BR" dirty="0" err="1" smtClean="0"/>
              <a:t>tubetes</a:t>
            </a:r>
            <a:r>
              <a:rPr lang="pt-BR" dirty="0" smtClean="0"/>
              <a:t>? Não vou prejudicar o bebê? E a radiografia, posso utilizar nesse período?” (ECHEVERRIA e POLITANO, 2011, p. 4). </a:t>
            </a:r>
            <a:r>
              <a:rPr lang="pt-BR" b="1" dirty="0" smtClean="0">
                <a:latin typeface="Arial" charset="0"/>
                <a:cs typeface="Arial" charset="0"/>
              </a:rPr>
              <a:t> </a:t>
            </a:r>
            <a:endParaRPr lang="pt-BR" sz="30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92696"/>
            <a:ext cx="9144000" cy="5904656"/>
          </a:xfrm>
          <a:noFill/>
        </p:spPr>
      </p:pic>
      <p:sp>
        <p:nvSpPr>
          <p:cNvPr id="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23528" y="6237312"/>
            <a:ext cx="822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pt-BR" sz="1000" b="1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Quadro 1:</a:t>
            </a:r>
            <a:r>
              <a:rPr lang="pt-BR" sz="1000" dirty="0">
                <a:latin typeface="Arial" charset="0"/>
                <a:ea typeface="Times New Roman" pitchFamily="18" charset="0"/>
                <a:cs typeface="Arial" charset="0"/>
              </a:rPr>
              <a:t> Considera</a:t>
            </a:r>
            <a:r>
              <a:rPr lang="pt-BR" sz="1000" dirty="0">
                <a:ea typeface="Times New Roman" pitchFamily="18" charset="0"/>
                <a:cs typeface="Arial" charset="0"/>
              </a:rPr>
              <a:t>ç</a:t>
            </a:r>
            <a:r>
              <a:rPr lang="pt-BR" sz="1000" dirty="0">
                <a:latin typeface="Arial" charset="0"/>
                <a:ea typeface="Times New Roman" pitchFamily="18" charset="0"/>
                <a:cs typeface="Arial" charset="0"/>
              </a:rPr>
              <a:t>ões sobre o tratamento odontol</a:t>
            </a:r>
            <a:r>
              <a:rPr lang="pt-BR" sz="1000" dirty="0">
                <a:ea typeface="Times New Roman" pitchFamily="18" charset="0"/>
                <a:cs typeface="Arial" charset="0"/>
              </a:rPr>
              <a:t>ó</a:t>
            </a:r>
            <a:r>
              <a:rPr lang="pt-BR" sz="1000" dirty="0">
                <a:latin typeface="Arial" charset="0"/>
                <a:ea typeface="Times New Roman" pitchFamily="18" charset="0"/>
                <a:cs typeface="Arial" charset="0"/>
              </a:rPr>
              <a:t>gico para pacientes gr</a:t>
            </a:r>
            <a:r>
              <a:rPr lang="pt-BR" sz="1000" dirty="0">
                <a:ea typeface="Times New Roman" pitchFamily="18" charset="0"/>
                <a:cs typeface="Arial" charset="0"/>
              </a:rPr>
              <a:t>á</a:t>
            </a:r>
            <a:r>
              <a:rPr lang="pt-BR" sz="1000" dirty="0">
                <a:latin typeface="Arial" charset="0"/>
                <a:ea typeface="Times New Roman" pitchFamily="18" charset="0"/>
                <a:cs typeface="Arial" charset="0"/>
              </a:rPr>
              <a:t>vidas.  </a:t>
            </a:r>
            <a:endParaRPr lang="pt-BR" sz="1100" dirty="0">
              <a:ea typeface="Times New Roman" pitchFamily="18" charset="0"/>
              <a:cs typeface="Arial" charset="0"/>
            </a:endParaRPr>
          </a:p>
          <a:p>
            <a:pPr algn="just"/>
            <a:r>
              <a:rPr lang="pt-BR" sz="1000" b="1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Fonte:</a:t>
            </a:r>
            <a:r>
              <a:rPr lang="pt-BR" sz="1000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pt-BR" sz="1000" dirty="0" err="1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Little</a:t>
            </a:r>
            <a:r>
              <a:rPr lang="pt-BR" sz="1000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pt-BR" sz="1000" dirty="0" err="1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et</a:t>
            </a:r>
            <a:r>
              <a:rPr lang="pt-BR" sz="1000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 al. (2008, p. 260)</a:t>
            </a:r>
            <a:endParaRPr lang="pt-BR" dirty="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  <a:buFontTx/>
              <a:buChar char="•"/>
            </a:pPr>
            <a:endParaRPr lang="pt-BR" sz="2800" dirty="0" smtClean="0"/>
          </a:p>
          <a:p>
            <a:pPr algn="just">
              <a:lnSpc>
                <a:spcPct val="90000"/>
              </a:lnSpc>
              <a:buFontTx/>
              <a:buChar char="•"/>
            </a:pPr>
            <a:r>
              <a:rPr lang="pt-BR" sz="2800" dirty="0" smtClean="0"/>
              <a:t>Foi possível confirmar que existem aspectos importantes que envolvem a atenção odontológica durante a gravidez como:</a:t>
            </a:r>
          </a:p>
          <a:p>
            <a:pPr algn="just">
              <a:lnSpc>
                <a:spcPct val="90000"/>
              </a:lnSpc>
              <a:buFontTx/>
              <a:buChar char="•"/>
            </a:pPr>
            <a:endParaRPr lang="pt-BR" sz="2800" dirty="0" smtClean="0"/>
          </a:p>
          <a:p>
            <a:pPr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2800" dirty="0" smtClean="0"/>
              <a:t> alterações bucais da gestante, negligência na higienização devido a fatores pautados à gravidez tais como vômitos e náuseas; incidência de cárie e gengivite, dado a má higienização e dieta negligenciada; além de crenças e mitos que impedem a gestante de receber a atenção odontológica. </a:t>
            </a:r>
            <a:endParaRPr lang="pt-BR" sz="3000" dirty="0" smtClean="0">
              <a:solidFill>
                <a:srgbClr val="92D050"/>
              </a:solidFill>
              <a:latin typeface="Arial" charset="0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pt-BR" sz="36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CONSIDERAÇÕES FINAIS</a:t>
            </a:r>
            <a:endParaRPr lang="pt-BR" sz="3600" dirty="0">
              <a:solidFill>
                <a:schemeClr val="accent3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 typeface="Arial" pitchFamily="34" charset="0"/>
              <a:buChar char="•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ECHEVERRIA, Sandra; POLITANO, Gabriel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Tilli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Tratamento Odontológico para Gestantes.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São Paulo, 2011. 103p.</a:t>
            </a:r>
          </a:p>
          <a:p>
            <a:pPr marL="0" indent="0" algn="just">
              <a:buFont typeface="Arial" pitchFamily="34" charset="0"/>
              <a:buChar char="•"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Font typeface="Arial" pitchFamily="34" charset="0"/>
              <a:buChar char="•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LITTLE, James W. [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et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al.];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Manejo odontológico do paciente clinicamente comprometido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 Tradução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Izabella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de Jesus Pasolini]. - Rio de Janeiro: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Elsevier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, 2008. </a:t>
            </a:r>
          </a:p>
          <a:p>
            <a:pPr marL="0" indent="0" algn="just">
              <a:buFont typeface="Arial" pitchFamily="34" charset="0"/>
              <a:buChar char="•"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Font typeface="Arial" pitchFamily="34" charset="0"/>
              <a:buChar char="•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ALEIXO, Rodrigo Queiroz. [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et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al.]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Alterações bucais em gestantes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– revisão da literatura. Saber Científico Odontológico, Porto Velho, 1 (1): 68- 80, jul./dez.,2010. Faculdade São Lucas e São Mateus – Porto Velho-Ro. Disponível em: </a:t>
            </a:r>
            <a:r>
              <a:rPr lang="pt-BR" sz="2000" u="sng" dirty="0" smtClean="0">
                <a:latin typeface="Arial" pitchFamily="34" charset="0"/>
                <a:cs typeface="Arial" pitchFamily="34" charset="0"/>
              </a:rPr>
              <a:t>&lt;www.saolucas.edu.br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&gt;. Acesso em: 28 ago. 2011.</a:t>
            </a:r>
          </a:p>
          <a:p>
            <a:pPr algn="just">
              <a:buFont typeface="Arial" charset="0"/>
              <a:buNone/>
              <a:defRPr/>
            </a:pPr>
            <a:r>
              <a:rPr lang="pt-BR" sz="2400" dirty="0" smtClean="0">
                <a:latin typeface="Arial" charset="0"/>
                <a:cs typeface="Arial" charset="0"/>
              </a:rPr>
              <a:t>Etc</a:t>
            </a:r>
            <a:r>
              <a:rPr lang="pt-BR" sz="2800" b="1" dirty="0" smtClean="0">
                <a:latin typeface="Arial" charset="0"/>
                <a:cs typeface="Arial" charset="0"/>
              </a:rPr>
              <a:t>.</a:t>
            </a:r>
          </a:p>
          <a:p>
            <a:pPr>
              <a:defRPr/>
            </a:pPr>
            <a:endParaRPr lang="pt-BR" sz="2800" b="1" dirty="0" smtClean="0">
              <a:latin typeface="Arial" charset="0"/>
              <a:cs typeface="Arial" charset="0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pt-BR" sz="3600" b="1" cap="all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Referências</a:t>
            </a:r>
            <a:endParaRPr lang="pt-BR" sz="3600" b="1" cap="all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4727376" cy="1143000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AGRADECIMENTOS</a:t>
            </a:r>
            <a:endParaRPr lang="pt-BR" sz="3600" b="1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50" name="Picture 2" descr="http://t3.gstatic.com/images?q=tbn:ANd9GcR8lPQBAMOHPmh4QA3nDF69LKTBDR2B_c-p1AdUZSEUUfegf2w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9639" y="0"/>
            <a:ext cx="3854362" cy="2564904"/>
          </a:xfrm>
          <a:prstGeom prst="rect">
            <a:avLst/>
          </a:prstGeom>
          <a:noFill/>
        </p:spPr>
      </p:pic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457200" y="2492375"/>
            <a:ext cx="82296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/>
          </a:bodyPr>
          <a:lstStyle/>
          <a:p>
            <a:pPr algn="ctr">
              <a:buNone/>
              <a:defRPr/>
            </a:pPr>
            <a:endParaRPr lang="pt-BR" sz="2800" b="1" dirty="0">
              <a:latin typeface="Arial" charset="0"/>
            </a:endParaRPr>
          </a:p>
          <a:p>
            <a:pPr>
              <a:lnSpc>
                <a:spcPct val="90000"/>
              </a:lnSpc>
              <a:buNone/>
              <a:defRPr/>
            </a:pPr>
            <a:endParaRPr lang="pt-BR" sz="2800" b="1" dirty="0">
              <a:latin typeface="Arial" charset="0"/>
            </a:endParaRPr>
          </a:p>
          <a:p>
            <a:pPr algn="just">
              <a:lnSpc>
                <a:spcPct val="90000"/>
              </a:lnSpc>
              <a:buFontTx/>
              <a:buChar char="•"/>
              <a:defRPr/>
            </a:pPr>
            <a:r>
              <a:rPr lang="pt-BR" sz="2800" b="1" dirty="0">
                <a:latin typeface="Arial" charset="0"/>
              </a:rPr>
              <a:t> </a:t>
            </a:r>
            <a:r>
              <a:rPr lang="pt-BR" sz="2800" dirty="0" smtClean="0">
                <a:latin typeface="Arial" charset="0"/>
              </a:rPr>
              <a:t>Ao professor </a:t>
            </a:r>
            <a:r>
              <a:rPr lang="pt-BR" sz="2800" dirty="0">
                <a:latin typeface="Arial" charset="0"/>
              </a:rPr>
              <a:t>orientador pela gentileza e disponibilidade</a:t>
            </a:r>
            <a:r>
              <a:rPr lang="pt-BR" sz="2800" dirty="0" smtClean="0">
                <a:latin typeface="Arial" charset="0"/>
              </a:rPr>
              <a:t>.</a:t>
            </a:r>
          </a:p>
          <a:p>
            <a:pPr algn="just">
              <a:lnSpc>
                <a:spcPct val="90000"/>
              </a:lnSpc>
              <a:buFontTx/>
              <a:buChar char="•"/>
              <a:defRPr/>
            </a:pPr>
            <a:endParaRPr lang="pt-BR" sz="2800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FontTx/>
              <a:buChar char="•"/>
              <a:defRPr/>
            </a:pPr>
            <a:r>
              <a:rPr lang="pt-BR" sz="2800" dirty="0" smtClean="0">
                <a:latin typeface="Arial" charset="0"/>
              </a:rPr>
              <a:t>A banca por terem aceitado meu convite.</a:t>
            </a:r>
          </a:p>
          <a:p>
            <a:pPr algn="just">
              <a:lnSpc>
                <a:spcPct val="90000"/>
              </a:lnSpc>
              <a:buFontTx/>
              <a:buChar char="•"/>
              <a:defRPr/>
            </a:pPr>
            <a:endParaRPr lang="pt-BR" sz="2800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FontTx/>
              <a:buChar char="•"/>
              <a:defRPr/>
            </a:pPr>
            <a:r>
              <a:rPr lang="pt-BR" sz="2800" dirty="0" smtClean="0">
                <a:latin typeface="Arial" charset="0"/>
              </a:rPr>
              <a:t> E a todos presentes pela disponibilidade e atenção!</a:t>
            </a:r>
            <a:r>
              <a:rPr lang="pt-BR" dirty="0" smtClean="0">
                <a:solidFill>
                  <a:srgbClr val="92D050"/>
                </a:solidFill>
                <a:latin typeface="Arial" charset="0"/>
              </a:rPr>
              <a:t> </a:t>
            </a:r>
            <a:endParaRPr lang="pt-BR" sz="20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28625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INTRODUÇÃO</a:t>
            </a:r>
            <a:endParaRPr kumimoji="0" lang="pt-BR" sz="3600" b="1" i="0" u="none" strike="noStrike" kern="1200" cap="all" spc="0" normalizeH="0" baseline="0" noProof="0" dirty="0" smtClean="0">
              <a:ln>
                <a:noFill/>
              </a:ln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500063" y="1196751"/>
            <a:ext cx="8229600" cy="5256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 profissional deve estar apto a oferecer uma eficiente atenção odontológica para esta área.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 objetivo geral deste estudo é discorrer sobre a atenção odontológica durante o período gestacional.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Especificamente buscou-se falar sobre as alterações bucais; discorrer sobre a gestante e o tratamento odontológico; discutir  medidas de autocuidado em saúde bucal; e debater a respeito dos aspectos que interferem no tratamento odontológico durante a gravidez.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Este estudo foi uma pesquisa bibliográfica.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pt-BR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4392488" cy="1800200"/>
          </a:xfrm>
        </p:spPr>
        <p:txBody>
          <a:bodyPr>
            <a:normAutofit fontScale="90000"/>
          </a:bodyPr>
          <a:lstStyle/>
          <a:p>
            <a:r>
              <a:rPr lang="pt-BR" sz="3600" b="1" cap="all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ALTERAÇÕES BUCAIS NO PERÍODO GESTACIONAL</a:t>
            </a:r>
            <a:endParaRPr lang="pt-BR" sz="3600" dirty="0">
              <a:solidFill>
                <a:schemeClr val="accent3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2852936"/>
            <a:ext cx="4032448" cy="3744416"/>
          </a:xfrm>
        </p:spPr>
        <p:txBody>
          <a:bodyPr>
            <a:normAutofit/>
          </a:bodyPr>
          <a:lstStyle/>
          <a:p>
            <a:pPr algn="l">
              <a:buFontTx/>
              <a:buChar char="-"/>
            </a:pPr>
            <a:r>
              <a:rPr lang="pt-BR" sz="3600" dirty="0" smtClean="0">
                <a:solidFill>
                  <a:schemeClr val="tx1"/>
                </a:solidFill>
              </a:rPr>
              <a:t> Resistência;</a:t>
            </a:r>
          </a:p>
          <a:p>
            <a:pPr algn="l">
              <a:buFontTx/>
              <a:buChar char="-"/>
            </a:pPr>
            <a:endParaRPr lang="pt-BR" sz="3600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r>
              <a:rPr lang="pt-BR" sz="3600" dirty="0" smtClean="0">
                <a:solidFill>
                  <a:schemeClr val="tx1"/>
                </a:solidFill>
              </a:rPr>
              <a:t> Particularidades;</a:t>
            </a:r>
          </a:p>
          <a:p>
            <a:pPr algn="l">
              <a:buFontTx/>
              <a:buChar char="-"/>
            </a:pPr>
            <a:endParaRPr lang="pt-BR" sz="3600" dirty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r>
              <a:rPr lang="pt-BR" sz="3600" dirty="0" smtClean="0">
                <a:solidFill>
                  <a:schemeClr val="tx1"/>
                </a:solidFill>
              </a:rPr>
              <a:t> Mudanças...</a:t>
            </a:r>
            <a:endParaRPr lang="pt-BR" sz="3600" dirty="0">
              <a:solidFill>
                <a:schemeClr val="tx1"/>
              </a:solidFill>
            </a:endParaRPr>
          </a:p>
        </p:txBody>
      </p:sp>
      <p:pic>
        <p:nvPicPr>
          <p:cNvPr id="1028" name="Picture 4" descr="http://ts1.mm.bing.net/images/thumbnail.aspx?q=4692016147267820&amp;id=f77bc40e0c40a85b79dae539dc43777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6755" y="188640"/>
            <a:ext cx="4295725" cy="5976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818656" cy="4162474"/>
          </a:xfrm>
        </p:spPr>
        <p:txBody>
          <a:bodyPr>
            <a:normAutofit/>
          </a:bodyPr>
          <a:lstStyle/>
          <a:p>
            <a:r>
              <a:rPr lang="pt-BR" dirty="0" smtClean="0"/>
              <a:t>Primeiro, segundo e terceiro</a:t>
            </a:r>
            <a:br>
              <a:rPr lang="pt-BR" dirty="0" smtClean="0"/>
            </a:br>
            <a:r>
              <a:rPr lang="pt-BR" dirty="0" smtClean="0"/>
              <a:t>trimestre de gestação.</a:t>
            </a:r>
            <a:endParaRPr lang="pt-BR" dirty="0"/>
          </a:p>
        </p:txBody>
      </p:sp>
      <p:sp>
        <p:nvSpPr>
          <p:cNvPr id="5" name="Espaço Reservado para Conteúdo 4"/>
          <p:cNvSpPr txBox="1">
            <a:spLocks noGrp="1"/>
          </p:cNvSpPr>
          <p:nvPr>
            <p:ph idx="1"/>
          </p:nvPr>
        </p:nvSpPr>
        <p:spPr>
          <a:xfrm>
            <a:off x="467544" y="4797152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/>
              <a:t>Alterações que ocorrem no período gestacional: ocorrência de fadiga, pré-disposição a síncope e hipotensão postural; alterações cardiovasculares, síndrome da hipotensão supina etc.. </a:t>
            </a:r>
            <a:endParaRPr lang="pt-BR" sz="2800" dirty="0" smtClean="0">
              <a:latin typeface="Arial" charset="0"/>
              <a:cs typeface="Arial" charset="0"/>
            </a:endParaRPr>
          </a:p>
        </p:txBody>
      </p:sp>
      <p:pic>
        <p:nvPicPr>
          <p:cNvPr id="16388" name="Picture 4" descr="http://ts1.mm.bing.net/images/thumbnail.aspx?q=4659760956769696&amp;id=5ebc641c26bd2a0d4344f13f30ae84b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7696" y="0"/>
            <a:ext cx="2736304" cy="3710245"/>
          </a:xfrm>
          <a:prstGeom prst="rect">
            <a:avLst/>
          </a:prstGeom>
          <a:noFill/>
        </p:spPr>
      </p:pic>
      <p:pic>
        <p:nvPicPr>
          <p:cNvPr id="16390" name="Picture 6" descr="http://ts3.mm.bing.net/images/thumbnail.aspx?q=4885573139302070&amp;id=771e4acf14a2d4cc2bee37d11837eb9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2132856"/>
            <a:ext cx="2160240" cy="2743164"/>
          </a:xfrm>
          <a:prstGeom prst="rect">
            <a:avLst/>
          </a:prstGeom>
          <a:noFill/>
        </p:spPr>
      </p:pic>
      <p:pic>
        <p:nvPicPr>
          <p:cNvPr id="16392" name="Picture 8" descr="http://guiagratisblog.com/guiagratisblogfotos/2010/12/Sintomas-de-gravidez-no-inici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10232"/>
            <a:ext cx="2984748" cy="2227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4293096"/>
            <a:ext cx="8229600" cy="2564904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endParaRPr lang="pt-BR" sz="2400" dirty="0" smtClean="0"/>
          </a:p>
          <a:p>
            <a:pPr algn="just" eaLnBrk="1" hangingPunct="1"/>
            <a:r>
              <a:rPr lang="pt-BR" sz="2400" dirty="0" smtClean="0"/>
              <a:t>Na gravidez ocorre alterações fisiológicas múltiplas que podem modificar o equilíbrio normal da cavidade bucal, fato que gera um grande número de alterações bucais (ALEIXO </a:t>
            </a:r>
            <a:r>
              <a:rPr lang="pt-BR" sz="2400" dirty="0" err="1" smtClean="0"/>
              <a:t>et</a:t>
            </a:r>
            <a:r>
              <a:rPr lang="pt-BR" sz="2400" dirty="0" smtClean="0"/>
              <a:t> al., 2010).</a:t>
            </a:r>
          </a:p>
          <a:p>
            <a:pPr algn="just" eaLnBrk="1" hangingPunct="1"/>
            <a:endParaRPr lang="pt-BR" sz="2400" dirty="0" smtClean="0"/>
          </a:p>
          <a:p>
            <a:pPr algn="just" eaLnBrk="1" hangingPunct="1"/>
            <a:r>
              <a:rPr lang="pt-BR" sz="2400" dirty="0" smtClean="0"/>
              <a:t>Fatores: distúrbios hormonais; alterações endócrinas, acidificação do meio bucal, náuseas, vômitos, aumento da viscosidade da saliva, dieta desbalanceada etc.. </a:t>
            </a:r>
          </a:p>
          <a:p>
            <a:pPr algn="just" eaLnBrk="1" hangingPunct="1"/>
            <a:endParaRPr lang="pt-BR" sz="2800" dirty="0" smtClean="0"/>
          </a:p>
          <a:p>
            <a:pPr algn="just" eaLnBrk="1" hangingPunct="1"/>
            <a:endParaRPr lang="pt-BR" sz="3000" dirty="0" smtClean="0">
              <a:latin typeface="Arial" charset="0"/>
              <a:cs typeface="Arial" charset="0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338936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cap="all" dirty="0" smtClean="0">
                <a:solidFill>
                  <a:schemeClr val="accent3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ALTERAÇÕES BUCAIS NO PERÍODO GESTACIONAL</a:t>
            </a:r>
            <a:endParaRPr lang="pt-BR" sz="3600" b="1" cap="all" dirty="0" smtClean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 descr="http://www.dicascomprar.com.br/fotos/2010/09/conheca-os-principais-sintomas-ocasionados-no-inicio-da-gravide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609480"/>
            <a:ext cx="3962841" cy="2899639"/>
          </a:xfrm>
          <a:prstGeom prst="rect">
            <a:avLst/>
          </a:prstGeom>
          <a:noFill/>
        </p:spPr>
      </p:pic>
      <p:pic>
        <p:nvPicPr>
          <p:cNvPr id="17412" name="Picture 4" descr="http://ts2.mm.bing.net/images/thumbnail.aspx?q=4709702828164569&amp;id=9cb34ed40225844dd17b8ba45b65291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0"/>
            <a:ext cx="3347864" cy="41204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b="1" cap="all" dirty="0" smtClean="0">
                <a:solidFill>
                  <a:schemeClr val="accent3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ALTERAÇÕES BUCAIS NO PERÍODO GESTACIONAL</a:t>
            </a:r>
            <a:endParaRPr lang="pt-BR" sz="3600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789040"/>
            <a:ext cx="8229600" cy="2337123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O período gestacional pode gerar certos problemas bucais: a cárie e a gengivite</a:t>
            </a:r>
            <a:r>
              <a:rPr lang="pt-BR" sz="2800" dirty="0" smtClean="0"/>
              <a:t>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 err="1" smtClean="0"/>
              <a:t>Granuloma</a:t>
            </a:r>
            <a:r>
              <a:rPr lang="pt-BR" sz="2800" dirty="0" smtClean="0"/>
              <a:t> gravídico.</a:t>
            </a:r>
            <a:endParaRPr lang="pt-BR" sz="2800" dirty="0" smtClean="0"/>
          </a:p>
          <a:p>
            <a:pPr algn="just">
              <a:spcBef>
                <a:spcPct val="0"/>
              </a:spcBef>
              <a:buNone/>
            </a:pPr>
            <a:endParaRPr lang="pt-BR" sz="2800" dirty="0" smtClean="0"/>
          </a:p>
        </p:txBody>
      </p:sp>
      <p:pic>
        <p:nvPicPr>
          <p:cNvPr id="19464" name="Picture 8" descr="http://ts2.mm.bing.net/images/thumbnail.aspx?q=4628686868250897&amp;id=cf8fc3946880ca8aa4a7b5c41356cf2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4365104"/>
            <a:ext cx="2952328" cy="2011273"/>
          </a:xfrm>
          <a:prstGeom prst="rect">
            <a:avLst/>
          </a:prstGeom>
          <a:noFill/>
        </p:spPr>
      </p:pic>
      <p:pic>
        <p:nvPicPr>
          <p:cNvPr id="19466" name="Picture 10" descr="http://t3.gstatic.com/images?q=tbn:ANd9GcRZT_UokRrsNkrku1Aerc9vUbMEWp-EwhJYQ7iUWyyIt9y7yyp3Y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1556792"/>
            <a:ext cx="3456384" cy="21939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b="1" cap="all" dirty="0" smtClean="0">
                <a:solidFill>
                  <a:schemeClr val="accent3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ALTERAÇÕES BUCAIS NO PERÍODO GESTACIONAL</a:t>
            </a:r>
            <a:endParaRPr lang="pt-BR" sz="3600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779912" y="1772816"/>
            <a:ext cx="4752528" cy="4824536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Complicações </a:t>
            </a:r>
            <a:r>
              <a:rPr lang="pt-BR" sz="2800" dirty="0" smtClean="0"/>
              <a:t>da gravidez não são comuns quando a mãe é saudável e realiza o pré-natal. 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As complicações acontecem mais em mães que asilam patógenos (bucais e extra bucais) e </a:t>
            </a:r>
            <a:r>
              <a:rPr lang="pt-BR" sz="2800" dirty="0" smtClean="0"/>
              <a:t>fumam.</a:t>
            </a:r>
            <a:endParaRPr lang="pt-BR" sz="2800" dirty="0" smtClean="0"/>
          </a:p>
          <a:p>
            <a:pPr algn="just" eaLnBrk="1" hangingPunct="1"/>
            <a:endParaRPr lang="pt-BR" sz="3000" dirty="0" smtClean="0">
              <a:latin typeface="Arial" charset="0"/>
              <a:cs typeface="Arial" charset="0"/>
            </a:endParaRPr>
          </a:p>
        </p:txBody>
      </p:sp>
      <p:pic>
        <p:nvPicPr>
          <p:cNvPr id="18434" name="Picture 2" descr="http://t3.gstatic.com/images?q=tbn:ANd9GcQyfjzJ2LEIeppOiKK-NLf1gFv3ptNa-thri8I9nU5kuXh6Kglbh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44824"/>
            <a:ext cx="2596369" cy="1944772"/>
          </a:xfrm>
          <a:prstGeom prst="rect">
            <a:avLst/>
          </a:prstGeom>
          <a:noFill/>
        </p:spPr>
      </p:pic>
      <p:pic>
        <p:nvPicPr>
          <p:cNvPr id="18436" name="Picture 4" descr="http://t0.gstatic.com/images?q=tbn:ANd9GcTg6BYWg-C-q5_YKifd7Xq5oCTxlTVGOVKVC1mjVLKtmSTY2o9A3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962" y="4221088"/>
            <a:ext cx="2636910" cy="26369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4762872" cy="3010346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ALGUMAS</a:t>
            </a:r>
            <a:br>
              <a:rPr lang="pt-BR" sz="36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t-BR" sz="36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pt-BR" sz="36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CONSIDERAÇÕES</a:t>
            </a:r>
            <a:endParaRPr lang="pt-BR" sz="3600" b="1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573016"/>
            <a:ext cx="8229600" cy="2553147"/>
          </a:xfrm>
        </p:spPr>
        <p:txBody>
          <a:bodyPr>
            <a:normAutofit/>
          </a:bodyPr>
          <a:lstStyle/>
          <a:p>
            <a:pPr algn="just" eaLnBrk="1" hangingPunct="1"/>
            <a:endParaRPr lang="pt-BR" sz="2800" dirty="0" smtClean="0"/>
          </a:p>
          <a:p>
            <a:pPr algn="just" eaLnBrk="1" hangingPunct="1"/>
            <a:r>
              <a:rPr lang="pt-BR" sz="2800" dirty="0" smtClean="0"/>
              <a:t>Lendas populares:  "a cada gravidez, perde-se um dente"; "há enfraquecimento dos dentes da mãe porque o feto retira cálcio deles", (CODATO, NAKAMA e MELCHIOR, 2008). </a:t>
            </a:r>
          </a:p>
        </p:txBody>
      </p:sp>
      <p:pic>
        <p:nvPicPr>
          <p:cNvPr id="21508" name="Picture 4" descr="http://t2.gstatic.com/images?q=tbn:ANd9GcSSuDzQ4q7Bp6UVNQ7jIuRQcZ-4S-3cppSrxx0kwaixk686Kbjy7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60648"/>
            <a:ext cx="3672408" cy="36724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11960" y="764704"/>
            <a:ext cx="4546848" cy="1143000"/>
          </a:xfrm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ALGUMAS </a:t>
            </a:r>
            <a:br>
              <a:rPr lang="pt-BR" sz="36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t-BR" sz="36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pt-BR" sz="36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CONSIDERAÇÕES</a:t>
            </a:r>
            <a:endParaRPr lang="pt-BR" sz="3600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995936" y="2852936"/>
            <a:ext cx="4690864" cy="3744416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pt-BR" sz="2800" dirty="0" smtClean="0"/>
              <a:t>Porém</a:t>
            </a:r>
            <a:r>
              <a:rPr lang="pt-BR" sz="2800" dirty="0" smtClean="0"/>
              <a:t>, </a:t>
            </a:r>
            <a:r>
              <a:rPr lang="pt-BR" sz="2800" dirty="0" err="1" smtClean="0"/>
              <a:t>Echeverria</a:t>
            </a:r>
            <a:r>
              <a:rPr lang="pt-BR" sz="2800" dirty="0" smtClean="0"/>
              <a:t> e Politano (2011) comentam que para o atendimento de pacientes gestantes, os cirurgiões-dentistas deveriam receber uma preparação adequada.</a:t>
            </a:r>
            <a:r>
              <a:rPr lang="pt-BR" sz="2800" b="1" dirty="0" smtClean="0">
                <a:latin typeface="Arial" charset="0"/>
                <a:cs typeface="Arial" charset="0"/>
              </a:rPr>
              <a:t> </a:t>
            </a:r>
            <a:endParaRPr lang="pt-BR" sz="3000" dirty="0" smtClean="0">
              <a:latin typeface="Arial" charset="0"/>
              <a:cs typeface="Arial" charset="0"/>
            </a:endParaRPr>
          </a:p>
        </p:txBody>
      </p:sp>
      <p:pic>
        <p:nvPicPr>
          <p:cNvPr id="20482" name="Picture 2" descr="http://2.bp.blogspot.com/--i8Fa5-dcZ4/TZoONVEd6nI/AAAAAAAAAYo/renrW80JlHs/s1600/dentes_gestan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36712"/>
            <a:ext cx="3991626" cy="53221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638</Words>
  <Application>Microsoft Office PowerPoint</Application>
  <PresentationFormat>Apresentação na tela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Slide 1</vt:lpstr>
      <vt:lpstr>Slide 2</vt:lpstr>
      <vt:lpstr>ALTERAÇÕES BUCAIS NO PERÍODO GESTACIONAL</vt:lpstr>
      <vt:lpstr>Primeiro, segundo e terceiro trimestre de gestação.</vt:lpstr>
      <vt:lpstr>ALTERAÇÕES BUCAIS NO PERÍODO GESTACIONAL</vt:lpstr>
      <vt:lpstr>ALTERAÇÕES BUCAIS NO PERÍODO GESTACIONAL</vt:lpstr>
      <vt:lpstr>ALTERAÇÕES BUCAIS NO PERÍODO GESTACIONAL</vt:lpstr>
      <vt:lpstr>ALGUMAS   CONSIDERAÇÕES</vt:lpstr>
      <vt:lpstr>ALGUMAS   CONSIDERAÇÕES</vt:lpstr>
      <vt:lpstr>ALGUMAS CONSIDERAÇÕES</vt:lpstr>
      <vt:lpstr>Quadro 1: Considerações sobre o tratamento odontológico para pacientes grávidas.   Fonte: Little et al. (2008, p. 260)</vt:lpstr>
      <vt:lpstr>CONSIDERAÇÕES FINAIS</vt:lpstr>
      <vt:lpstr>Referências</vt:lpstr>
      <vt:lpstr>AGRADECIMENTOS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Augusto</dc:creator>
  <cp:lastModifiedBy>Augusto</cp:lastModifiedBy>
  <cp:revision>7</cp:revision>
  <dcterms:created xsi:type="dcterms:W3CDTF">2012-06-23T18:50:12Z</dcterms:created>
  <dcterms:modified xsi:type="dcterms:W3CDTF">2012-06-23T21:29:03Z</dcterms:modified>
</cp:coreProperties>
</file>