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6" r:id="rId2"/>
    <p:sldId id="277" r:id="rId3"/>
    <p:sldId id="269" r:id="rId4"/>
    <p:sldId id="306" r:id="rId5"/>
    <p:sldId id="298" r:id="rId6"/>
    <p:sldId id="284" r:id="rId7"/>
    <p:sldId id="300" r:id="rId8"/>
    <p:sldId id="295" r:id="rId9"/>
    <p:sldId id="267" r:id="rId10"/>
    <p:sldId id="301" r:id="rId11"/>
    <p:sldId id="305" r:id="rId12"/>
    <p:sldId id="281" r:id="rId13"/>
    <p:sldId id="303" r:id="rId14"/>
    <p:sldId id="288" r:id="rId15"/>
    <p:sldId id="270" r:id="rId16"/>
    <p:sldId id="275" r:id="rId17"/>
    <p:sldId id="271" r:id="rId18"/>
    <p:sldId id="272" r:id="rId19"/>
    <p:sldId id="289" r:id="rId20"/>
    <p:sldId id="304" r:id="rId21"/>
    <p:sldId id="293" r:id="rId22"/>
    <p:sldId id="307" r:id="rId23"/>
    <p:sldId id="308" r:id="rId24"/>
    <p:sldId id="310" r:id="rId25"/>
    <p:sldId id="311" r:id="rId26"/>
    <p:sldId id="312" r:id="rId27"/>
  </p:sldIdLst>
  <p:sldSz cx="9144000" cy="6858000" type="screen4x3"/>
  <p:notesSz cx="6858000" cy="90805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79123" autoAdjust="0"/>
  </p:normalViewPr>
  <p:slideViewPr>
    <p:cSldViewPr>
      <p:cViewPr varScale="1">
        <p:scale>
          <a:sx n="58" d="100"/>
          <a:sy n="58" d="100"/>
        </p:scale>
        <p:origin x="-8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80" y="-102"/>
      </p:cViewPr>
      <p:guideLst>
        <p:guide orient="horz" pos="286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Masculino</c:v>
                </c:pt>
              </c:strCache>
            </c:strRef>
          </c:tx>
          <c:cat>
            <c:strRef>
              <c:f>Plan1!$A$2:$A$4</c:f>
              <c:strCache>
                <c:ptCount val="3"/>
                <c:pt idx="0">
                  <c:v>(BOSSÉN; HOLM, 1997)</c:v>
                </c:pt>
                <c:pt idx="1">
                  <c:v>(MACARI, 2000)</c:v>
                </c:pt>
                <c:pt idx="2">
                  <c:v>(CUNHA et al., 2001)</c:v>
                </c:pt>
              </c:strCache>
            </c:strRef>
          </c:cat>
          <c:val>
            <c:numRef>
              <c:f>Plan1!$B$2:$B$4</c:f>
              <c:numCache>
                <c:formatCode>0.00%</c:formatCode>
                <c:ptCount val="3"/>
                <c:pt idx="0" formatCode="0%">
                  <c:v>0.61000000000000065</c:v>
                </c:pt>
                <c:pt idx="1">
                  <c:v>0.59930000000000005</c:v>
                </c:pt>
                <c:pt idx="2">
                  <c:v>0.62600000000000078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Feminino</c:v>
                </c:pt>
              </c:strCache>
            </c:strRef>
          </c:tx>
          <c:cat>
            <c:strRef>
              <c:f>Plan1!$A$2:$A$4</c:f>
              <c:strCache>
                <c:ptCount val="3"/>
                <c:pt idx="0">
                  <c:v>(BOSSÉN; HOLM, 1997)</c:v>
                </c:pt>
                <c:pt idx="1">
                  <c:v>(MACARI, 2000)</c:v>
                </c:pt>
                <c:pt idx="2">
                  <c:v>(CUNHA et al., 2001)</c:v>
                </c:pt>
              </c:strCache>
            </c:strRef>
          </c:cat>
          <c:val>
            <c:numRef>
              <c:f>Plan1!$C$2:$C$4</c:f>
              <c:numCache>
                <c:formatCode>0.00%</c:formatCode>
                <c:ptCount val="3"/>
                <c:pt idx="0" formatCode="0%">
                  <c:v>0.3900000000000004</c:v>
                </c:pt>
                <c:pt idx="1">
                  <c:v>0.4007</c:v>
                </c:pt>
                <c:pt idx="2">
                  <c:v>0.37400000000000033</c:v>
                </c:pt>
              </c:numCache>
            </c:numRef>
          </c:val>
        </c:ser>
        <c:shape val="cylinder"/>
        <c:axId val="69526272"/>
        <c:axId val="69527808"/>
        <c:axId val="0"/>
      </c:bar3DChart>
      <c:catAx>
        <c:axId val="69526272"/>
        <c:scaling>
          <c:orientation val="minMax"/>
        </c:scaling>
        <c:axPos val="b"/>
        <c:tickLblPos val="nextTo"/>
        <c:crossAx val="69527808"/>
        <c:crosses val="autoZero"/>
        <c:auto val="1"/>
        <c:lblAlgn val="ctr"/>
        <c:lblOffset val="100"/>
      </c:catAx>
      <c:valAx>
        <c:axId val="69527808"/>
        <c:scaling>
          <c:orientation val="minMax"/>
        </c:scaling>
        <c:axPos val="l"/>
        <c:majorGridlines/>
        <c:numFmt formatCode="0%" sourceLinked="1"/>
        <c:tickLblPos val="nextTo"/>
        <c:crossAx val="69526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550722816783306"/>
          <c:y val="0.29163050477336994"/>
          <c:w val="0.17449281160906191"/>
          <c:h val="0.2997702045265509"/>
        </c:manualLayout>
      </c:layout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8804EE0-6577-447F-8673-DAF9D049A834}" type="datetimeFigureOut">
              <a:rPr lang="pt-BR"/>
              <a:pPr>
                <a:defRPr/>
              </a:pPr>
              <a:t>29/11/2009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81038"/>
            <a:ext cx="4540250" cy="3405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13238"/>
            <a:ext cx="5486400" cy="4086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24899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24899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575B486-DB8B-41DB-98F2-814E1874608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O meu trab foi uma revis de liter</a:t>
            </a:r>
          </a:p>
        </p:txBody>
      </p:sp>
      <p:sp>
        <p:nvSpPr>
          <p:cNvPr id="1536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74DEF6-EA42-4A52-A531-71FDFA94E0D9}" type="slidenum">
              <a:rPr lang="pt-BR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t-BR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dirty="0" smtClean="0"/>
              <a:t>Casas – 1 a 2 anos quando começa a dar os primeiros passos os acidentes ocorrem mais em casa. Pois ela ainda não tem um </a:t>
            </a:r>
            <a:r>
              <a:rPr lang="pt-BR" dirty="0" err="1" smtClean="0"/>
              <a:t>equilibrio</a:t>
            </a:r>
            <a:r>
              <a:rPr lang="pt-BR" dirty="0" smtClean="0"/>
              <a:t> do corpo, tamanho da cabeça e </a:t>
            </a:r>
            <a:r>
              <a:rPr lang="pt-BR" dirty="0" err="1" smtClean="0"/>
              <a:t>desprorpocional</a:t>
            </a:r>
            <a:r>
              <a:rPr lang="pt-BR" dirty="0" smtClean="0"/>
              <a:t> ao corpo 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Maior frequencia de 0-3 anos</a:t>
            </a:r>
          </a:p>
          <a:p>
            <a:pPr>
              <a:spcBef>
                <a:spcPct val="0"/>
              </a:spcBef>
            </a:pPr>
            <a:r>
              <a:rPr lang="pt-BR" smtClean="0"/>
              <a:t>Maior no sexo masculino</a:t>
            </a:r>
          </a:p>
        </p:txBody>
      </p:sp>
      <p:sp>
        <p:nvSpPr>
          <p:cNvPr id="3686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F4091A-F49A-40CC-98AC-074E7DBD8849}" type="slidenum">
              <a:rPr lang="pt-BR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pt-BR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z="1800" dirty="0" smtClean="0"/>
              <a:t>É necessário ressaltar a importância de se   discutir a idade que aconteceu o trauma para tentar prever e evitar conseqüências mais graves para o germe do dente permanente. Pois, é sabido que aos três anos de idade a </a:t>
            </a:r>
            <a:r>
              <a:rPr lang="pt-BR" sz="1800" dirty="0" err="1" smtClean="0"/>
              <a:t>mineralização</a:t>
            </a:r>
            <a:r>
              <a:rPr lang="pt-BR" sz="1800" dirty="0" smtClean="0"/>
              <a:t> dos incisivos permanentes ainda não se completou, podendo afetar o germe do dente permanente, desencadeando alterações estéticas10.</a:t>
            </a:r>
          </a:p>
          <a:p>
            <a:pPr>
              <a:spcBef>
                <a:spcPct val="0"/>
              </a:spcBef>
            </a:pPr>
            <a:r>
              <a:rPr lang="pt-BR" sz="1800" dirty="0" smtClean="0"/>
              <a:t>De acordo com os trabalhos estudados não foi </a:t>
            </a:r>
            <a:r>
              <a:rPr lang="pt-BR" sz="1800" dirty="0" err="1" smtClean="0"/>
              <a:t>possivel</a:t>
            </a:r>
            <a:r>
              <a:rPr lang="pt-BR" sz="1800" dirty="0" smtClean="0"/>
              <a:t> encontrar uma idade especifica devido as diversas </a:t>
            </a:r>
            <a:r>
              <a:rPr lang="pt-BR" sz="1800" dirty="0" err="1" smtClean="0"/>
              <a:t>variaçoes</a:t>
            </a:r>
            <a:r>
              <a:rPr lang="pt-BR" sz="1800" dirty="0" smtClean="0"/>
              <a:t> </a:t>
            </a:r>
          </a:p>
          <a:p>
            <a:pPr>
              <a:spcBef>
                <a:spcPct val="0"/>
              </a:spcBef>
            </a:pPr>
            <a:r>
              <a:rPr lang="pt-BR" sz="1800" dirty="0" smtClean="0"/>
              <a:t>De acordo com </a:t>
            </a:r>
            <a:r>
              <a:rPr lang="pt-BR" sz="1800" dirty="0" err="1" smtClean="0"/>
              <a:t>andreasen</a:t>
            </a:r>
            <a:r>
              <a:rPr lang="pt-BR" sz="1800" dirty="0" smtClean="0"/>
              <a:t> a idade mais prevalente dos traumas na </a:t>
            </a:r>
            <a:r>
              <a:rPr lang="pt-BR" sz="1800" dirty="0" err="1" smtClean="0"/>
              <a:t>dd</a:t>
            </a:r>
            <a:r>
              <a:rPr lang="pt-BR" sz="1800" dirty="0" smtClean="0"/>
              <a:t> e de 2 a 4 anos de idade.</a:t>
            </a:r>
          </a:p>
        </p:txBody>
      </p:sp>
      <p:sp>
        <p:nvSpPr>
          <p:cNvPr id="4505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50BFB1-540C-402C-AD24-81C795D438EC}" type="slidenum">
              <a:rPr lang="pt-BR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pt-BR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E, tb dependendo dos traumas,</a:t>
            </a:r>
          </a:p>
        </p:txBody>
      </p:sp>
      <p:sp>
        <p:nvSpPr>
          <p:cNvPr id="4096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87866B-7D60-4C19-A600-D18E22BEA17C}" type="slidenum">
              <a:rPr lang="pt-BR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pt-BR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dirty="0" smtClean="0"/>
              <a:t>O pico de </a:t>
            </a:r>
            <a:r>
              <a:rPr lang="pt-BR" dirty="0" err="1" smtClean="0"/>
              <a:t>ocorrencia</a:t>
            </a:r>
            <a:r>
              <a:rPr lang="pt-BR" dirty="0" smtClean="0"/>
              <a:t> das </a:t>
            </a:r>
            <a:r>
              <a:rPr lang="pt-BR" dirty="0" err="1" smtClean="0"/>
              <a:t>intrusoes</a:t>
            </a:r>
            <a:r>
              <a:rPr lang="pt-BR" dirty="0" smtClean="0"/>
              <a:t> se da por volta 1 a 3 anos de idade, </a:t>
            </a:r>
            <a:r>
              <a:rPr lang="pt-BR" dirty="0" err="1" smtClean="0"/>
              <a:t>pq</a:t>
            </a:r>
            <a:r>
              <a:rPr lang="pt-BR" dirty="0" smtClean="0"/>
              <a:t> a possibilidade de ocorrer </a:t>
            </a:r>
            <a:r>
              <a:rPr lang="pt-BR" dirty="0" err="1" smtClean="0"/>
              <a:t>intrusao</a:t>
            </a:r>
            <a:r>
              <a:rPr lang="pt-BR" dirty="0" smtClean="0"/>
              <a:t> e maior quando a raiz do </a:t>
            </a:r>
            <a:r>
              <a:rPr lang="pt-BR" dirty="0" err="1" smtClean="0"/>
              <a:t>Incs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decid</a:t>
            </a:r>
            <a:r>
              <a:rPr lang="pt-BR" baseline="0" dirty="0" smtClean="0"/>
              <a:t> esta completamente formada. Após a </a:t>
            </a:r>
            <a:r>
              <a:rPr lang="pt-BR" baseline="0" dirty="0" err="1" smtClean="0"/>
              <a:t>rizolise</a:t>
            </a:r>
            <a:r>
              <a:rPr lang="pt-BR" baseline="0" dirty="0" smtClean="0"/>
              <a:t> outras injurias como </a:t>
            </a:r>
            <a:r>
              <a:rPr lang="pt-BR" baseline="0" dirty="0" err="1" smtClean="0"/>
              <a:t>avulsao</a:t>
            </a:r>
            <a:r>
              <a:rPr lang="pt-BR" baseline="0" dirty="0" smtClean="0"/>
              <a:t> são + </a:t>
            </a:r>
            <a:r>
              <a:rPr lang="pt-BR" baseline="0" dirty="0" err="1" smtClean="0"/>
              <a:t>frequentes</a:t>
            </a:r>
            <a:r>
              <a:rPr lang="pt-BR" baseline="0" dirty="0" smtClean="0"/>
              <a:t>.</a:t>
            </a:r>
          </a:p>
          <a:p>
            <a:r>
              <a:rPr lang="pt-BR" baseline="0" dirty="0" smtClean="0"/>
              <a:t>Coroa do dente </a:t>
            </a:r>
            <a:r>
              <a:rPr lang="pt-BR" baseline="0" dirty="0" err="1" smtClean="0"/>
              <a:t>dec</a:t>
            </a:r>
            <a:r>
              <a:rPr lang="pt-BR" baseline="0" dirty="0" smtClean="0"/>
              <a:t> deslocar para palatina, significa que a raiz se deslocou para vestibular, seu </a:t>
            </a:r>
            <a:r>
              <a:rPr lang="pt-BR" baseline="0" dirty="0" err="1" smtClean="0"/>
              <a:t>apice</a:t>
            </a:r>
            <a:r>
              <a:rPr lang="pt-BR" baseline="0" dirty="0" smtClean="0"/>
              <a:t> se distanciou do germe do dente </a:t>
            </a:r>
            <a:r>
              <a:rPr lang="pt-BR" baseline="0" smtClean="0"/>
              <a:t>sucessor permanente. 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Sequestro- paralisa a formaçao do permanente</a:t>
            </a:r>
          </a:p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471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C6E68D-541A-49DC-B57E-004E526567BD}" type="slidenum">
              <a:rPr lang="pt-BR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pt-BR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dirty="0" smtClean="0"/>
              <a:t>Os pais não dão </a:t>
            </a:r>
            <a:r>
              <a:rPr lang="pt-BR" dirty="0" err="1" smtClean="0"/>
              <a:t>importancia</a:t>
            </a:r>
            <a:r>
              <a:rPr lang="pt-BR" dirty="0" smtClean="0"/>
              <a:t> pelo fato de ser dente de leite, que vai vir outro.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z="1800" dirty="0" smtClean="0"/>
          </a:p>
        </p:txBody>
      </p:sp>
      <p:sp>
        <p:nvSpPr>
          <p:cNvPr id="1741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5EE301-787F-4325-B9A9-411267D15B17}" type="slidenum">
              <a:rPr lang="pt-BR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t-BR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75B486-DB8B-41DB-98F2-814E1874608D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dirty="0" smtClean="0"/>
              <a:t>O traumatismo não escolhe hora, fim de semana, feriados.  - Pais apavorados - Deixando a criança nervosa. </a:t>
            </a:r>
            <a:r>
              <a:rPr lang="pt-BR" dirty="0" err="1" smtClean="0"/>
              <a:t>Frustados</a:t>
            </a:r>
            <a:r>
              <a:rPr lang="pt-BR" dirty="0" smtClean="0"/>
              <a:t> com  o trauma</a:t>
            </a:r>
          </a:p>
          <a:p>
            <a:pPr>
              <a:spcBef>
                <a:spcPct val="0"/>
              </a:spcBef>
            </a:pPr>
            <a:r>
              <a:rPr lang="pt-BR" dirty="0" err="1" smtClean="0"/>
              <a:t>Definicao</a:t>
            </a:r>
            <a:r>
              <a:rPr lang="pt-BR" dirty="0" smtClean="0"/>
              <a:t> de  - ainda </a:t>
            </a:r>
            <a:r>
              <a:rPr lang="pt-BR" dirty="0" err="1" smtClean="0"/>
              <a:t>dispoe</a:t>
            </a:r>
            <a:r>
              <a:rPr lang="pt-BR" dirty="0" smtClean="0"/>
              <a:t> de um tempo e </a:t>
            </a:r>
            <a:r>
              <a:rPr lang="pt-BR" dirty="0" err="1" smtClean="0"/>
              <a:t>emergencia</a:t>
            </a:r>
            <a:r>
              <a:rPr lang="pt-BR" dirty="0" smtClean="0"/>
              <a:t> naquele instante, no momento.</a:t>
            </a:r>
          </a:p>
          <a:p>
            <a:pPr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1945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6888CA-5A3F-4AA7-BFA6-76B55F1281CA}" type="slidenum">
              <a:rPr lang="pt-BR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pt-BR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Os objetivos deste trab a partir dessa Revisao de literatura, causa, o local, quais dentes mais afetados</a:t>
            </a:r>
          </a:p>
        </p:txBody>
      </p:sp>
      <p:sp>
        <p:nvSpPr>
          <p:cNvPr id="2355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CF92B7-4F78-4BDB-9F7A-D4B16812029C}" type="slidenum">
              <a:rPr lang="pt-BR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pt-BR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As diferencas que foram encontradas em alguns trab se deram</a:t>
            </a:r>
          </a:p>
        </p:txBody>
      </p:sp>
      <p:sp>
        <p:nvSpPr>
          <p:cNvPr id="2560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68A262-757C-4E35-A1DE-5868D68D64ED}" type="slidenum">
              <a:rPr lang="pt-BR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pt-BR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dirty="0" smtClean="0"/>
              <a:t>Os tipos de </a:t>
            </a:r>
            <a:r>
              <a:rPr lang="pt-BR" dirty="0" err="1" smtClean="0"/>
              <a:t>lesoes</a:t>
            </a:r>
            <a:r>
              <a:rPr lang="pt-BR" dirty="0" smtClean="0"/>
              <a:t> dos tecidos </a:t>
            </a:r>
            <a:r>
              <a:rPr lang="pt-BR" dirty="0" err="1" smtClean="0"/>
              <a:t>periodontais</a:t>
            </a:r>
            <a:r>
              <a:rPr lang="pt-BR" dirty="0" smtClean="0"/>
              <a:t> ocorrem com maior </a:t>
            </a:r>
            <a:r>
              <a:rPr lang="pt-BR" dirty="0" err="1" smtClean="0"/>
              <a:t>frequencia</a:t>
            </a:r>
            <a:r>
              <a:rPr lang="pt-BR" dirty="0" smtClean="0"/>
              <a:t> do que as </a:t>
            </a:r>
            <a:r>
              <a:rPr lang="pt-BR" dirty="0" err="1" smtClean="0"/>
              <a:t>lesoes</a:t>
            </a:r>
            <a:r>
              <a:rPr lang="pt-BR" dirty="0" smtClean="0"/>
              <a:t> dos tecidos </a:t>
            </a:r>
            <a:r>
              <a:rPr lang="pt-BR" dirty="0" err="1" smtClean="0"/>
              <a:t>mineralizados</a:t>
            </a:r>
            <a:r>
              <a:rPr lang="pt-BR" dirty="0" smtClean="0"/>
              <a:t> na </a:t>
            </a:r>
            <a:r>
              <a:rPr lang="pt-BR" dirty="0" err="1" smtClean="0"/>
              <a:t>dentiçao</a:t>
            </a:r>
            <a:r>
              <a:rPr lang="pt-BR" dirty="0" smtClean="0"/>
              <a:t> </a:t>
            </a:r>
            <a:r>
              <a:rPr lang="pt-BR" dirty="0" err="1" smtClean="0"/>
              <a:t>decidua</a:t>
            </a:r>
            <a:r>
              <a:rPr lang="pt-BR" dirty="0" smtClean="0"/>
              <a:t>. Destacando as </a:t>
            </a:r>
            <a:r>
              <a:rPr lang="pt-BR" dirty="0" err="1" smtClean="0"/>
              <a:t>luxaçoes</a:t>
            </a:r>
            <a:r>
              <a:rPr lang="pt-BR" dirty="0" smtClean="0"/>
              <a:t> com </a:t>
            </a:r>
            <a:r>
              <a:rPr lang="pt-BR" dirty="0" err="1" smtClean="0"/>
              <a:t>relaçao</a:t>
            </a:r>
            <a:r>
              <a:rPr lang="pt-BR" dirty="0" smtClean="0"/>
              <a:t> ao </a:t>
            </a:r>
            <a:r>
              <a:rPr lang="pt-BR" dirty="0" err="1" smtClean="0"/>
              <a:t>periodonto</a:t>
            </a:r>
            <a:r>
              <a:rPr lang="pt-BR" dirty="0" smtClean="0"/>
              <a:t> e as fraturas de esmalte sendo as </a:t>
            </a:r>
            <a:r>
              <a:rPr lang="pt-BR" dirty="0" err="1" smtClean="0"/>
              <a:t>lesoes</a:t>
            </a:r>
            <a:r>
              <a:rPr lang="pt-BR" dirty="0" smtClean="0"/>
              <a:t> mais comuns do tecido </a:t>
            </a:r>
            <a:r>
              <a:rPr lang="pt-BR" dirty="0" err="1" smtClean="0"/>
              <a:t>mineralizado</a:t>
            </a:r>
            <a:r>
              <a:rPr lang="pt-BR" dirty="0" smtClean="0"/>
              <a:t>. 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luxações, ou seja, traumas que afetam os tecidos de sustentação do elemento dental representam o tipo de trauma mais comum na dentição decídua. As luxações são mais comuns que as fraturas (coronárias e radiculares) em função da maleabilidade do tecido ósseo e elasticidade dos tecidos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periodontais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 criança que, aliados à força do impacto, favorecem as luxações. O tecido ósseo é mais maleável devido aos amplos espaços medulares característicos de tecido em crescimento. Com o aumento da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mineralização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este tecido vai se tornando mais rígido. Além disso, a raiz do dente decíduo é curta, e este dente apresenta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rizólise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favorecendo ainda mais a ocorrência das luxações, em detrimento das fraturas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/>
              <a:t> A </a:t>
            </a:r>
            <a:r>
              <a:rPr lang="pt-BR" sz="1600" dirty="0" err="1" smtClean="0"/>
              <a:t>prevalencia</a:t>
            </a:r>
            <a:r>
              <a:rPr lang="pt-BR" sz="1600" dirty="0" smtClean="0"/>
              <a:t> e considerada alta. Segundo Mestrinho </a:t>
            </a:r>
            <a:r>
              <a:rPr lang="pt-BR" sz="1600" dirty="0" err="1" smtClean="0"/>
              <a:t>et</a:t>
            </a:r>
            <a:r>
              <a:rPr lang="pt-BR" sz="1600" dirty="0" smtClean="0"/>
              <a:t> al. (1998) 20 % das crianças com até 5 anos de idade já sofreram pelo menos um tipo de traumatismo nos dentes decíduos. </a:t>
            </a:r>
            <a:r>
              <a:rPr lang="pt-BR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Prevalência. </a:t>
            </a:r>
            <a:r>
              <a:rPr lang="pt-BR" sz="1600" b="1" dirty="0" err="1" smtClean="0">
                <a:solidFill>
                  <a:srgbClr val="C00000"/>
                </a:solidFill>
              </a:rPr>
              <a:t>iferentes</a:t>
            </a:r>
            <a:r>
              <a:rPr lang="pt-BR" sz="1600" b="1" dirty="0" smtClean="0">
                <a:solidFill>
                  <a:srgbClr val="C00000"/>
                </a:solidFill>
              </a:rPr>
              <a:t> resultados encontrados. ( </a:t>
            </a:r>
            <a:r>
              <a:rPr lang="pt-BR" sz="1600" b="1" dirty="0" err="1" smtClean="0">
                <a:solidFill>
                  <a:srgbClr val="C00000"/>
                </a:solidFill>
              </a:rPr>
              <a:t>bijela</a:t>
            </a:r>
            <a:r>
              <a:rPr lang="pt-BR" sz="1600" b="1" dirty="0" smtClean="0">
                <a:solidFill>
                  <a:srgbClr val="C00000"/>
                </a:solidFill>
              </a:rPr>
              <a:t> , </a:t>
            </a:r>
            <a:r>
              <a:rPr lang="pt-BR" sz="1600" b="1" dirty="0" err="1" smtClean="0">
                <a:solidFill>
                  <a:srgbClr val="C00000"/>
                </a:solidFill>
              </a:rPr>
              <a:t>zembruski</a:t>
            </a:r>
            <a:r>
              <a:rPr lang="pt-BR" sz="1600" b="1" dirty="0" smtClean="0">
                <a:solidFill>
                  <a:srgbClr val="C00000"/>
                </a:solidFill>
              </a:rPr>
              <a:t> e mestrinho )</a:t>
            </a:r>
            <a:r>
              <a:rPr lang="pt-BR" sz="1600" dirty="0" smtClean="0">
                <a:solidFill>
                  <a:srgbClr val="FFFF00"/>
                </a:solidFill>
              </a:rPr>
              <a:t>Apresentam características de trabalhos epidemiológico</a:t>
            </a:r>
            <a:endParaRPr lang="pt-BR" sz="1600" b="1" dirty="0" smtClean="0">
              <a:solidFill>
                <a:srgbClr val="C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rgbClr val="FFFF00"/>
                </a:solidFill>
              </a:rPr>
              <a:t>(</a:t>
            </a:r>
            <a:r>
              <a:rPr lang="pt-BR" sz="1600" dirty="0" err="1" smtClean="0">
                <a:solidFill>
                  <a:srgbClr val="FFFF00"/>
                </a:solidFill>
              </a:rPr>
              <a:t>Ferelle</a:t>
            </a:r>
            <a:r>
              <a:rPr lang="pt-BR" sz="1600" dirty="0" smtClean="0">
                <a:solidFill>
                  <a:srgbClr val="FFFF00"/>
                </a:solidFill>
              </a:rPr>
              <a:t> e Cunha) Utilizaram prontuários de pacientes com dados sobre o momento em que os traumatismos ocorreram.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969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B9790F-0218-4DF2-8900-60AFF5B2E84A}" type="slidenum">
              <a:rPr lang="pt-BR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pt-BR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smtClean="0"/>
              <a:t>Reflexos – falta de equilibrio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Podemos encontrar uma mordida aberta com trespasse incisal(MOYERS, 1979)</a:t>
            </a:r>
          </a:p>
          <a:p>
            <a:pPr>
              <a:spcBef>
                <a:spcPct val="0"/>
              </a:spcBef>
            </a:pPr>
            <a:r>
              <a:rPr lang="pt-BR" smtClean="0"/>
              <a:t>trespasse dos incisivos superiores em relação aos inferiores no plano horizontal </a:t>
            </a:r>
            <a:r>
              <a:rPr lang="pt-BR" sz="1000" smtClean="0"/>
              <a:t>(ARAUJO, 1982).</a:t>
            </a:r>
            <a:r>
              <a:rPr lang="pt-BR" b="1" smtClean="0">
                <a:solidFill>
                  <a:srgbClr val="FFFF00"/>
                </a:solidFill>
              </a:rPr>
              <a:t> Normal até 3mm</a:t>
            </a:r>
          </a:p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277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24D362-9516-46E8-B5E5-95DA4DC2D58A}" type="slidenum">
              <a:rPr lang="pt-BR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pt-BR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F4074-2CB8-4E98-8585-E90FCEE5D4BE}" type="datetimeFigureOut">
              <a:rPr lang="pt-BR"/>
              <a:pPr>
                <a:defRPr/>
              </a:pPr>
              <a:t>29/11/2009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FFB98-63F3-412F-A4F1-C5424C7FAA4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B42A0-F693-4638-AB0D-F452FB95F64A}" type="datetimeFigureOut">
              <a:rPr lang="pt-BR"/>
              <a:pPr>
                <a:defRPr/>
              </a:pPr>
              <a:t>29/11/2009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CD590-7E88-4EB5-8851-CCBC78DAC80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FA94A-DAC7-4FDE-9822-8BB5A118F970}" type="datetimeFigureOut">
              <a:rPr lang="pt-BR"/>
              <a:pPr>
                <a:defRPr/>
              </a:pPr>
              <a:t>29/11/2009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41A78-0DB9-4D6C-A313-B4E4C2A6537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rgbClr val="00B0F0"/>
              </a:buClr>
              <a:buSzPct val="75000"/>
              <a:buFont typeface="Wingdings" pitchFamily="2" charset="2"/>
              <a:buChar char="v"/>
              <a:defRPr/>
            </a:lvl1pPr>
            <a:lvl2pPr>
              <a:buClr>
                <a:schemeClr val="accent6"/>
              </a:buClr>
              <a:buSzPct val="75000"/>
              <a:buFont typeface="Wingdings" pitchFamily="2" charset="2"/>
              <a:buChar char="§"/>
              <a:defRPr/>
            </a:lvl2pPr>
            <a:lvl3pPr>
              <a:buClr>
                <a:srgbClr val="FF0000"/>
              </a:buClr>
              <a:buSzPct val="75000"/>
              <a:buFont typeface="Wingdings" pitchFamily="2" charset="2"/>
              <a:buChar char="ü"/>
              <a:defRPr/>
            </a:lvl3pPr>
            <a:lvl4pPr>
              <a:buSzPct val="75000"/>
              <a:defRPr/>
            </a:lvl4pPr>
            <a:lvl5pPr>
              <a:buSzPct val="75000"/>
              <a:defRPr/>
            </a:lvl5pPr>
          </a:lstStyle>
          <a:p>
            <a:pPr lvl="0"/>
            <a:r>
              <a:rPr lang="pt-BR" dirty="0" smtClean="0"/>
              <a:t> 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 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 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C3F7E-CBC1-4DDE-8FDC-63C33A36EFDB}" type="datetimeFigureOut">
              <a:rPr lang="pt-BR"/>
              <a:pPr>
                <a:defRPr/>
              </a:pPr>
              <a:t>29/11/2009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46D3E-ED6F-4211-9FA0-38407C718B8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1907C-C8A3-44A6-A906-843CB95C78C8}" type="datetimeFigureOut">
              <a:rPr lang="pt-BR"/>
              <a:pPr>
                <a:defRPr/>
              </a:pPr>
              <a:t>29/11/2009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93105-4206-4622-AE28-F175FA1428C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37FF8-CDBB-4C85-B2E9-72BF84920F10}" type="datetimeFigureOut">
              <a:rPr lang="pt-BR"/>
              <a:pPr>
                <a:defRPr/>
              </a:pPr>
              <a:t>29/11/2009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42365-8AC6-44F7-84AC-84719C21AF4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3AEF2-0201-4DB8-AD5E-BAE6FCC648F5}" type="datetimeFigureOut">
              <a:rPr lang="pt-BR"/>
              <a:pPr>
                <a:defRPr/>
              </a:pPr>
              <a:t>29/11/2009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F7BE2-3FC8-42C4-A9EE-9F24BD6D82B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89CDD-87FE-46FA-8CAA-7F0006701E1C}" type="datetimeFigureOut">
              <a:rPr lang="pt-BR"/>
              <a:pPr>
                <a:defRPr/>
              </a:pPr>
              <a:t>29/11/2009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076E2-912D-4A54-8470-03829310078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4CACD-FBE8-4A84-BD4E-DB3F2E75D3DD}" type="datetimeFigureOut">
              <a:rPr lang="pt-BR"/>
              <a:pPr>
                <a:defRPr/>
              </a:pPr>
              <a:t>29/11/2009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9F232-D489-496E-83CC-5E349A68A07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B4CD-4436-4EF6-9F2B-1279255C59AE}" type="datetimeFigureOut">
              <a:rPr lang="pt-BR"/>
              <a:pPr>
                <a:defRPr/>
              </a:pPr>
              <a:t>29/11/2009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818D5-E633-4EE7-B894-9B5844D8462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E0BFF-6126-4AF4-B4AE-D7658EF209C4}" type="datetimeFigureOut">
              <a:rPr lang="pt-BR"/>
              <a:pPr>
                <a:defRPr/>
              </a:pPr>
              <a:t>29/11/2009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3BD72-93A6-426B-B912-03E8CECDB5B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25C520-C9FA-4AD4-9BC7-100EC43148DA}" type="datetimeFigureOut">
              <a:rPr lang="pt-BR"/>
              <a:pPr>
                <a:defRPr/>
              </a:pPr>
              <a:t>29/11/2009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05C9A0-114B-43D8-8142-974BB205636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C00000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C00000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C00000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C0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C0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C0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C0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just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ü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just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Planilha_do_Microsoft_Office_Excel_97-20032.xls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Planilha_do_Microsoft_Office_Excel_97-20031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6072188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2800" b="1" dirty="0" smtClean="0"/>
              <a:t>Faculdade Patos de Minas</a:t>
            </a:r>
            <a:br>
              <a:rPr lang="pt-BR" sz="2800" b="1" dirty="0" smtClean="0"/>
            </a:br>
            <a:r>
              <a:rPr lang="pt-BR" sz="2800" b="1" dirty="0" smtClean="0"/>
              <a:t>Odontologia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2800" dirty="0" smtClean="0"/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2800" b="1" dirty="0" smtClean="0">
                <a:solidFill>
                  <a:srgbClr val="FF0000"/>
                </a:solidFill>
              </a:rPr>
              <a:t>Maria Helena Ferreira Pinheiro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pt-BR" dirty="0" smtClean="0"/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b="1" cap="all" dirty="0" smtClean="0">
                <a:solidFill>
                  <a:srgbClr val="0070C0"/>
                </a:solidFill>
              </a:rPr>
              <a:t>Traumatismos na Dentição Decídua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pt-BR" b="1" cap="all" dirty="0" smtClean="0"/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pt-BR" b="1" cap="all" dirty="0" smtClean="0"/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pt-BR" b="1" cap="all" dirty="0" smtClean="0"/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2800" b="1" dirty="0" smtClean="0"/>
              <a:t>Patos de Minas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2800" b="1" cap="all" dirty="0" smtClean="0"/>
              <a:t>2009</a:t>
            </a:r>
            <a:endParaRPr lang="pt-BR" sz="2800" b="1" cap="all" dirty="0"/>
          </a:p>
        </p:txBody>
      </p:sp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87975"/>
            <a:ext cx="312896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ítulo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r>
              <a:rPr lang="pt-BR" dirty="0" smtClean="0"/>
              <a:t>Etiologia </a:t>
            </a:r>
            <a:br>
              <a:rPr lang="pt-BR" dirty="0" smtClean="0"/>
            </a:br>
            <a:r>
              <a:rPr lang="pt-BR" dirty="0" smtClean="0"/>
              <a:t>Fatores predisponentes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500306"/>
            <a:ext cx="8286779" cy="4054486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rgbClr val="00B0F0"/>
              </a:buClr>
              <a:buSzPct val="75000"/>
              <a:buFont typeface="Wingdings" pitchFamily="2" charset="2"/>
              <a:buChar char="v"/>
              <a:defRPr/>
            </a:pPr>
            <a:r>
              <a:rPr lang="pt-BR" sz="2800" b="1" dirty="0" smtClean="0"/>
              <a:t> </a:t>
            </a:r>
            <a:r>
              <a:rPr lang="pt-BR" sz="3600" b="1" dirty="0" err="1" smtClean="0"/>
              <a:t>Overjet</a:t>
            </a:r>
            <a:r>
              <a:rPr lang="pt-BR" sz="2800" b="1" dirty="0" smtClean="0"/>
              <a:t> </a:t>
            </a:r>
            <a:r>
              <a:rPr lang="pt-BR" sz="2800" dirty="0" smtClean="0"/>
              <a:t> </a:t>
            </a:r>
            <a:r>
              <a:rPr lang="pt-BR" sz="2400" dirty="0" smtClean="0"/>
              <a:t>             </a:t>
            </a:r>
            <a:r>
              <a:rPr lang="pt-BR" sz="2800" b="1" dirty="0" smtClean="0"/>
              <a:t>aumenta o risco de traumatismo na dentição decídua. </a:t>
            </a:r>
            <a:r>
              <a:rPr lang="pt-BR" sz="1600" cap="all" dirty="0" smtClean="0"/>
              <a:t>(</a:t>
            </a:r>
            <a:r>
              <a:rPr lang="pt-BR" sz="1600" cap="all" dirty="0" err="1" smtClean="0"/>
              <a:t>Côrtes</a:t>
            </a:r>
            <a:r>
              <a:rPr lang="pt-BR" sz="1600" cap="all" dirty="0" smtClean="0"/>
              <a:t>; </a:t>
            </a:r>
            <a:r>
              <a:rPr lang="pt-BR" sz="1600" cap="all" dirty="0" err="1" smtClean="0"/>
              <a:t>Marcenes</a:t>
            </a:r>
            <a:r>
              <a:rPr lang="pt-BR" sz="1600" cap="all" dirty="0" smtClean="0"/>
              <a:t>; </a:t>
            </a:r>
            <a:r>
              <a:rPr lang="pt-BR" sz="1600" cap="all" dirty="0" err="1" smtClean="0"/>
              <a:t>Sheimam</a:t>
            </a:r>
            <a:r>
              <a:rPr lang="pt-BR" sz="1600" cap="all" dirty="0" smtClean="0"/>
              <a:t>, 2001).</a:t>
            </a:r>
          </a:p>
          <a:p>
            <a:pPr marL="0" indent="0" fontAlgn="auto">
              <a:spcAft>
                <a:spcPts val="0"/>
              </a:spcAft>
              <a:buClr>
                <a:srgbClr val="00B0F0"/>
              </a:buClr>
              <a:buSzPct val="75000"/>
              <a:buFont typeface="Wingdings" pitchFamily="2" charset="2"/>
              <a:buChar char="v"/>
              <a:defRPr/>
            </a:pPr>
            <a:endParaRPr lang="pt-BR" sz="1600" cap="all" dirty="0" smtClean="0"/>
          </a:p>
          <a:p>
            <a:pPr marL="0" indent="0" fontAlgn="auto">
              <a:spcAft>
                <a:spcPts val="0"/>
              </a:spcAft>
              <a:buClr>
                <a:srgbClr val="00B0F0"/>
              </a:buClr>
              <a:buFont typeface="Wingdings" pitchFamily="2" charset="2"/>
              <a:buNone/>
              <a:defRPr/>
            </a:pPr>
            <a:endParaRPr lang="pt-BR" sz="1600" dirty="0" smtClean="0"/>
          </a:p>
          <a:p>
            <a:pPr marL="0" indent="0" fontAlgn="auto">
              <a:spcAft>
                <a:spcPts val="0"/>
              </a:spcAft>
              <a:buClr>
                <a:srgbClr val="00B0F0"/>
              </a:buClr>
              <a:buSzPct val="125000"/>
              <a:buFont typeface="Wingdings" pitchFamily="2" charset="2"/>
              <a:buChar char="v"/>
              <a:defRPr/>
            </a:pPr>
            <a:r>
              <a:rPr lang="pt-BR" sz="1600" dirty="0" smtClean="0"/>
              <a:t>  </a:t>
            </a:r>
            <a:r>
              <a:rPr lang="pt-BR" sz="3600" b="1" dirty="0" err="1" smtClean="0"/>
              <a:t>Selamento</a:t>
            </a:r>
            <a:r>
              <a:rPr lang="pt-BR" sz="3600" b="1" dirty="0" smtClean="0"/>
              <a:t> labial insuficiente        </a:t>
            </a:r>
            <a:r>
              <a:rPr lang="pt-BR" sz="2800" b="1" dirty="0" smtClean="0"/>
              <a:t>o lábio superior curto está completamente sem proteção  do tecido mole sobre os incisivos superiores, ficando expostos no momento do choque </a:t>
            </a:r>
            <a:r>
              <a:rPr lang="pt-BR" sz="1800" dirty="0" smtClean="0"/>
              <a:t>(FORSBERG; TENDESTAM, 1993).</a:t>
            </a: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2" name="Seta para a direita listrada 11"/>
          <p:cNvSpPr/>
          <p:nvPr/>
        </p:nvSpPr>
        <p:spPr>
          <a:xfrm>
            <a:off x="2428860" y="2714620"/>
            <a:ext cx="571504" cy="357187"/>
          </a:xfrm>
          <a:prstGeom prst="striped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b="1" dirty="0">
              <a:solidFill>
                <a:srgbClr val="FF0000"/>
              </a:solidFill>
            </a:endParaRPr>
          </a:p>
        </p:txBody>
      </p:sp>
      <p:sp>
        <p:nvSpPr>
          <p:cNvPr id="7" name="Seta para a direita listrada 6"/>
          <p:cNvSpPr/>
          <p:nvPr/>
        </p:nvSpPr>
        <p:spPr>
          <a:xfrm>
            <a:off x="6786578" y="4286256"/>
            <a:ext cx="571504" cy="357187"/>
          </a:xfrm>
          <a:prstGeom prst="striped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pt-BR" sz="3600" dirty="0" smtClean="0"/>
              <a:t>Distribuição das injúrias traumáticas de acordo com o local de ocorrência</a:t>
            </a:r>
          </a:p>
        </p:txBody>
      </p:sp>
      <p:sp>
        <p:nvSpPr>
          <p:cNvPr id="4" name="Retângulo 3"/>
          <p:cNvSpPr/>
          <p:nvPr/>
        </p:nvSpPr>
        <p:spPr>
          <a:xfrm>
            <a:off x="3500430" y="6488668"/>
            <a:ext cx="5643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 typeface="Wingdings" pitchFamily="2" charset="2"/>
              <a:buNone/>
            </a:pPr>
            <a:r>
              <a:rPr lang="pt-BR" cap="all" dirty="0" smtClean="0">
                <a:latin typeface="+mn-lt"/>
              </a:rPr>
              <a:t>(</a:t>
            </a:r>
            <a:r>
              <a:rPr lang="pt-BR" cap="all" dirty="0" err="1" smtClean="0">
                <a:latin typeface="+mn-lt"/>
              </a:rPr>
              <a:t>Granville</a:t>
            </a:r>
            <a:r>
              <a:rPr lang="pt-BR" cap="all" dirty="0" smtClean="0">
                <a:latin typeface="+mn-lt"/>
              </a:rPr>
              <a:t> – Garcia; Menezes; Lira, 2006)</a:t>
            </a:r>
          </a:p>
        </p:txBody>
      </p:sp>
      <p:pic>
        <p:nvPicPr>
          <p:cNvPr id="61442" name="Picture 2" descr="http://2.bp.blogspot.com/_IT7APa_CBws/SfYD5tp_poI/AAAAAAAAAx0/nVTx8PFjBEM/s400/escol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857364"/>
            <a:ext cx="1996413" cy="2032933"/>
          </a:xfrm>
          <a:prstGeom prst="rect">
            <a:avLst/>
          </a:prstGeom>
          <a:noFill/>
        </p:spPr>
      </p:pic>
      <p:pic>
        <p:nvPicPr>
          <p:cNvPr id="61448" name="Picture 8" descr="http://www.sereducacao.com.br/data/files/480F8D7C181A124A01189939EB6F3FA7/criancas_no_parqu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714752"/>
            <a:ext cx="2428892" cy="17811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Retângulo 9"/>
          <p:cNvSpPr/>
          <p:nvPr/>
        </p:nvSpPr>
        <p:spPr>
          <a:xfrm>
            <a:off x="0" y="6488668"/>
            <a:ext cx="2137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(GOOGLE  IMAGENS)</a:t>
            </a:r>
            <a:endParaRPr lang="pt-BR" dirty="0">
              <a:latin typeface="Calibri" pitchFamily="34" charset="0"/>
            </a:endParaRPr>
          </a:p>
        </p:txBody>
      </p:sp>
      <p:pic>
        <p:nvPicPr>
          <p:cNvPr id="11" name="Picture 2" descr="http://3.bp.blogspot.com/_C5EtkO7IfSc/SrQbM_5h9bI/AAAAAAAAAos/OKqwla76Ie4/s400/crian%C3%A7a+e+o+desenh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214686"/>
            <a:ext cx="2500330" cy="2066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Retângulo 11"/>
          <p:cNvSpPr/>
          <p:nvPr/>
        </p:nvSpPr>
        <p:spPr>
          <a:xfrm>
            <a:off x="4071934" y="4071942"/>
            <a:ext cx="1176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/>
              <a:t>Escola</a:t>
            </a:r>
            <a:endParaRPr lang="pt-BR" sz="2400" b="1" dirty="0"/>
          </a:p>
        </p:txBody>
      </p:sp>
      <p:sp>
        <p:nvSpPr>
          <p:cNvPr id="13" name="Retângulo 12"/>
          <p:cNvSpPr/>
          <p:nvPr/>
        </p:nvSpPr>
        <p:spPr>
          <a:xfrm>
            <a:off x="6858016" y="5786454"/>
            <a:ext cx="1228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pt-BR" sz="2400" b="1" dirty="0" smtClean="0"/>
              <a:t>Parque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500166" y="5357826"/>
            <a:ext cx="922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/>
              <a:t>Casa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pt-BR" sz="4000" smtClean="0"/>
              <a:t>Tipo e número de dentes mais afetados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428736"/>
            <a:ext cx="8286808" cy="185737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pt-BR" b="1" dirty="0" smtClean="0"/>
              <a:t>Predileção pela região da maxila -  incisivos centrais superiores mais acometidos e apenas um dente </a:t>
            </a:r>
            <a:r>
              <a:rPr lang="pt-BR" b="1" dirty="0" err="1" smtClean="0"/>
              <a:t>trumatizado</a:t>
            </a:r>
            <a:r>
              <a:rPr lang="pt-BR" b="1" dirty="0" smtClean="0"/>
              <a:t>. </a:t>
            </a:r>
            <a:r>
              <a:rPr lang="pt-BR" sz="1600" dirty="0" smtClean="0"/>
              <a:t>(FELDENS; KRAMER; FERREIRA, 2005)</a:t>
            </a:r>
          </a:p>
          <a:p>
            <a:pPr>
              <a:buClr>
                <a:srgbClr val="E46C0A"/>
              </a:buClr>
              <a:buFont typeface="Wingdings" pitchFamily="2" charset="2"/>
              <a:buChar char="v"/>
            </a:pPr>
            <a:endParaRPr lang="pt-BR" dirty="0" smtClean="0"/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latin typeface="Calibri" pitchFamily="34" charset="0"/>
            </a:endParaRPr>
          </a:p>
        </p:txBody>
      </p:sp>
      <p:pic>
        <p:nvPicPr>
          <p:cNvPr id="3482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3394416"/>
            <a:ext cx="3929075" cy="2907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21" name="CaixaDeTexto 5"/>
          <p:cNvSpPr txBox="1">
            <a:spLocks noChangeArrowheads="1"/>
          </p:cNvSpPr>
          <p:nvPr/>
        </p:nvSpPr>
        <p:spPr bwMode="auto">
          <a:xfrm>
            <a:off x="5158294" y="6519446"/>
            <a:ext cx="39857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+mn-lt"/>
              </a:rPr>
              <a:t>(ANDREASEN, J. O.; ANDREASEN, F. M., 1994) </a:t>
            </a:r>
            <a:endParaRPr lang="pt-BR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ítulo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marL="342900" indent="-342900"/>
            <a:r>
              <a:rPr lang="pt-BR" dirty="0" smtClean="0"/>
              <a:t>Freqüência dos traumas de acordo com  o gênero.  </a:t>
            </a:r>
          </a:p>
        </p:txBody>
      </p:sp>
      <p:sp>
        <p:nvSpPr>
          <p:cNvPr id="35842" name="Retângulo 7"/>
          <p:cNvSpPr>
            <a:spLocks noChangeArrowheads="1"/>
          </p:cNvSpPr>
          <p:nvPr/>
        </p:nvSpPr>
        <p:spPr bwMode="auto">
          <a:xfrm>
            <a:off x="3143250" y="15001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>
              <a:latin typeface="Calibri" pitchFamily="34" charset="0"/>
            </a:endParaRPr>
          </a:p>
        </p:txBody>
      </p:sp>
      <p:graphicFrame>
        <p:nvGraphicFramePr>
          <p:cNvPr id="5" name="Gráfico 4"/>
          <p:cNvGraphicFramePr/>
          <p:nvPr/>
        </p:nvGraphicFramePr>
        <p:xfrm>
          <a:off x="142844" y="1785926"/>
          <a:ext cx="8786874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3" descr="CCHLD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4286256"/>
            <a:ext cx="571504" cy="8045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CCHLD0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86" y="2285992"/>
            <a:ext cx="458625" cy="768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Influência da idade da criança no momento do traumatismo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63" y="1928813"/>
            <a:ext cx="8229600" cy="154305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/>
              <a:t>Quanto menor a idade da criança maior a possibilidade da ocorrência de distúrbios na dentição permanente.</a:t>
            </a:r>
            <a:endParaRPr lang="pt-BR" b="1" dirty="0"/>
          </a:p>
        </p:txBody>
      </p:sp>
      <p:graphicFrame>
        <p:nvGraphicFramePr>
          <p:cNvPr id="44035" name="Gráfico 3"/>
          <p:cNvGraphicFramePr>
            <a:graphicFrameLocks/>
          </p:cNvGraphicFramePr>
          <p:nvPr/>
        </p:nvGraphicFramePr>
        <p:xfrm>
          <a:off x="1571604" y="3151188"/>
          <a:ext cx="5572125" cy="3706812"/>
        </p:xfrm>
        <a:graphic>
          <a:graphicData uri="http://schemas.openxmlformats.org/presentationml/2006/ole">
            <p:oleObj spid="_x0000_s44035" r:id="rId4" imgW="5572227" imgH="3706689" progId="Excel.Sheet.8">
              <p:embed/>
            </p:oleObj>
          </a:graphicData>
        </a:graphic>
      </p:graphicFrame>
      <p:sp>
        <p:nvSpPr>
          <p:cNvPr id="44036" name="CaixaDeTexto 5"/>
          <p:cNvSpPr txBox="1">
            <a:spLocks noChangeArrowheads="1"/>
          </p:cNvSpPr>
          <p:nvPr/>
        </p:nvSpPr>
        <p:spPr bwMode="auto">
          <a:xfrm>
            <a:off x="5643563" y="3714750"/>
            <a:ext cx="661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 dirty="0">
                <a:latin typeface="Calibri" pitchFamily="34" charset="0"/>
              </a:rPr>
              <a:t>Anos</a:t>
            </a:r>
          </a:p>
        </p:txBody>
      </p:sp>
      <p:sp>
        <p:nvSpPr>
          <p:cNvPr id="44037" name="CaixaDeTexto 8"/>
          <p:cNvSpPr txBox="1">
            <a:spLocks noChangeArrowheads="1"/>
          </p:cNvSpPr>
          <p:nvPr/>
        </p:nvSpPr>
        <p:spPr bwMode="auto">
          <a:xfrm>
            <a:off x="0" y="6519446"/>
            <a:ext cx="40321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dirty="0" smtClean="0">
                <a:latin typeface="+mn-lt"/>
              </a:rPr>
              <a:t>(ANDREASEN, J. O.; ANDREASEN, F. M.,  </a:t>
            </a:r>
            <a:r>
              <a:rPr lang="pt-BR" sz="1600" dirty="0">
                <a:latin typeface="+mn-lt"/>
              </a:rPr>
              <a:t>1972)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ítulo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643937" cy="1143000"/>
          </a:xfrm>
        </p:spPr>
        <p:txBody>
          <a:bodyPr/>
          <a:lstStyle/>
          <a:p>
            <a:r>
              <a:rPr lang="pt-BR" sz="4000" dirty="0" smtClean="0"/>
              <a:t>As lesões traumáticas podem apresentar:</a:t>
            </a:r>
          </a:p>
        </p:txBody>
      </p:sp>
      <p:sp>
        <p:nvSpPr>
          <p:cNvPr id="39938" name="Espaço Reservado para Conteúdo 2"/>
          <p:cNvSpPr>
            <a:spLocks noGrp="1"/>
          </p:cNvSpPr>
          <p:nvPr>
            <p:ph idx="1"/>
          </p:nvPr>
        </p:nvSpPr>
        <p:spPr>
          <a:xfrm>
            <a:off x="1116013" y="5373688"/>
            <a:ext cx="6515100" cy="1214437"/>
          </a:xfrm>
        </p:spPr>
        <p:txBody>
          <a:bodyPr/>
          <a:lstStyle/>
          <a:p>
            <a:pPr lvl="4">
              <a:buClr>
                <a:srgbClr val="00B0F0"/>
              </a:buClr>
              <a:buFont typeface="Wingdings" pitchFamily="2" charset="2"/>
              <a:buChar char="v"/>
            </a:pPr>
            <a:r>
              <a:rPr lang="pt-BR" sz="2800" b="1" dirty="0" smtClean="0"/>
              <a:t> Dentes decíduos</a:t>
            </a:r>
          </a:p>
          <a:p>
            <a:pPr lvl="4">
              <a:buClr>
                <a:srgbClr val="00B0F0"/>
              </a:buClr>
              <a:buFont typeface="Wingdings" pitchFamily="2" charset="2"/>
              <a:buChar char="v"/>
            </a:pPr>
            <a:r>
              <a:rPr lang="pt-BR" sz="2800" b="1" dirty="0" smtClean="0"/>
              <a:t> Dentes permanentes</a:t>
            </a:r>
            <a:endParaRPr lang="pt-BR" dirty="0" smtClean="0"/>
          </a:p>
        </p:txBody>
      </p:sp>
      <p:sp>
        <p:nvSpPr>
          <p:cNvPr id="39939" name="Retângulo 6"/>
          <p:cNvSpPr>
            <a:spLocks noChangeArrowheads="1"/>
          </p:cNvSpPr>
          <p:nvPr/>
        </p:nvSpPr>
        <p:spPr bwMode="auto">
          <a:xfrm>
            <a:off x="1142976" y="1571612"/>
            <a:ext cx="67437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4400" b="1" dirty="0">
                <a:solidFill>
                  <a:srgbClr val="0070C0"/>
                </a:solidFill>
                <a:latin typeface="Calibri" pitchFamily="34" charset="0"/>
              </a:rPr>
              <a:t>Seqüelas</a:t>
            </a:r>
          </a:p>
          <a:p>
            <a:pPr algn="ctr"/>
            <a:r>
              <a:rPr lang="pt-BR" sz="2400" b="1" dirty="0" smtClean="0">
                <a:latin typeface="Calibri" pitchFamily="34" charset="0"/>
              </a:rPr>
              <a:t>(que </a:t>
            </a:r>
            <a:r>
              <a:rPr lang="pt-BR" sz="2400" b="1" dirty="0">
                <a:latin typeface="Calibri" pitchFamily="34" charset="0"/>
              </a:rPr>
              <a:t>vai depender da intensidade do traumatismo)</a:t>
            </a:r>
          </a:p>
        </p:txBody>
      </p:sp>
      <p:sp>
        <p:nvSpPr>
          <p:cNvPr id="8" name="Retângulo 7"/>
          <p:cNvSpPr/>
          <p:nvPr/>
        </p:nvSpPr>
        <p:spPr>
          <a:xfrm>
            <a:off x="1143000" y="4214813"/>
            <a:ext cx="7134225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latin typeface="+mn-lt"/>
                <a:cs typeface="+mn-cs"/>
              </a:rPr>
              <a:t> </a:t>
            </a:r>
            <a:r>
              <a:rPr lang="pt-BR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Evitar possíveis complicações</a:t>
            </a:r>
          </a:p>
        </p:txBody>
      </p:sp>
      <p:sp>
        <p:nvSpPr>
          <p:cNvPr id="9" name="Texto explicativo em seta para baixo 8"/>
          <p:cNvSpPr/>
          <p:nvPr/>
        </p:nvSpPr>
        <p:spPr>
          <a:xfrm>
            <a:off x="1214414" y="3143248"/>
            <a:ext cx="7000924" cy="857256"/>
          </a:xfrm>
          <a:prstGeom prst="downArrowCallou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Devem ser tratadas e acompanhadas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204780" y="6519446"/>
            <a:ext cx="39392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latin typeface="+mn-lt"/>
              </a:rPr>
              <a:t>(ANDREASEN, J. O.; ANDREASEN, F. M., 2001)</a:t>
            </a:r>
            <a:endParaRPr lang="pt-BR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Seqüelas que podem apresentar nos dentes decíduos traumatizados: </a:t>
            </a:r>
            <a:endParaRPr lang="pt-BR" dirty="0"/>
          </a:p>
        </p:txBody>
      </p:sp>
      <p:sp>
        <p:nvSpPr>
          <p:cNvPr id="4198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00250"/>
            <a:ext cx="8229600" cy="4125913"/>
          </a:xfrm>
        </p:spPr>
        <p:txBody>
          <a:bodyPr/>
          <a:lstStyle/>
          <a:p>
            <a:r>
              <a:rPr lang="pt-BR" b="1" dirty="0" smtClean="0"/>
              <a:t>Hemorragia pulpar</a:t>
            </a:r>
          </a:p>
          <a:p>
            <a:r>
              <a:rPr lang="pt-BR" b="1" dirty="0" smtClean="0"/>
              <a:t>Alteração de cor</a:t>
            </a:r>
          </a:p>
          <a:p>
            <a:r>
              <a:rPr lang="pt-BR" b="1" dirty="0" smtClean="0"/>
              <a:t>Perda prematura</a:t>
            </a:r>
          </a:p>
          <a:p>
            <a:r>
              <a:rPr lang="pt-BR" b="1" dirty="0" smtClean="0"/>
              <a:t>Reabsorção interna ou externa</a:t>
            </a:r>
          </a:p>
          <a:p>
            <a:r>
              <a:rPr lang="pt-BR" b="1" dirty="0" smtClean="0"/>
              <a:t>Obliteração pulpar</a:t>
            </a:r>
          </a:p>
          <a:p>
            <a:r>
              <a:rPr lang="pt-BR" b="1" dirty="0" err="1" smtClean="0"/>
              <a:t>Anquilose</a:t>
            </a:r>
            <a:endParaRPr lang="pt-BR" b="1" dirty="0" smtClean="0"/>
          </a:p>
          <a:p>
            <a:r>
              <a:rPr lang="pt-BR" b="1" dirty="0" smtClean="0"/>
              <a:t>Necrose pulpar</a:t>
            </a:r>
          </a:p>
        </p:txBody>
      </p:sp>
      <p:sp>
        <p:nvSpPr>
          <p:cNvPr id="41987" name="Rectangle 1"/>
          <p:cNvSpPr>
            <a:spLocks noChangeArrowheads="1"/>
          </p:cNvSpPr>
          <p:nvPr/>
        </p:nvSpPr>
        <p:spPr bwMode="auto">
          <a:xfrm>
            <a:off x="5143504" y="6286500"/>
            <a:ext cx="36433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539750" algn="just"/>
            <a:r>
              <a:rPr lang="pt-BR" sz="1600" dirty="0">
                <a:latin typeface="+mn-lt"/>
                <a:ea typeface="Arial Unicode MS" pitchFamily="34" charset="-128"/>
                <a:cs typeface="Calibri" pitchFamily="34" charset="0"/>
              </a:rPr>
              <a:t>(KRAMER; FELDENS, 2005).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ítulo 1"/>
          <p:cNvSpPr>
            <a:spLocks noGrp="1"/>
          </p:cNvSpPr>
          <p:nvPr>
            <p:ph type="ctrTitle"/>
          </p:nvPr>
        </p:nvSpPr>
        <p:spPr>
          <a:xfrm>
            <a:off x="285720" y="1785926"/>
            <a:ext cx="8501062" cy="2084390"/>
          </a:xfrm>
        </p:spPr>
        <p:txBody>
          <a:bodyPr/>
          <a:lstStyle/>
          <a:p>
            <a:r>
              <a:rPr lang="pt-BR" sz="4000" dirty="0" smtClean="0">
                <a:solidFill>
                  <a:schemeClr val="tx1"/>
                </a:solidFill>
              </a:rPr>
              <a:t>Classificação de trauma</a:t>
            </a:r>
            <a:r>
              <a:rPr lang="pt-BR" sz="2800" dirty="0" smtClean="0">
                <a:solidFill>
                  <a:schemeClr val="tx1"/>
                </a:solidFill>
              </a:rPr>
              <a:t>    </a:t>
            </a:r>
            <a:br>
              <a:rPr lang="pt-BR" sz="2800" dirty="0" smtClean="0">
                <a:solidFill>
                  <a:schemeClr val="tx1"/>
                </a:solidFill>
              </a:rPr>
            </a:br>
            <a:r>
              <a:rPr lang="pt-BR" sz="2800" dirty="0" smtClean="0">
                <a:solidFill>
                  <a:schemeClr val="tx1"/>
                </a:solidFill>
              </a:rPr>
              <a:t/>
            </a:r>
            <a:br>
              <a:rPr lang="pt-BR" sz="2800" dirty="0" smtClean="0">
                <a:solidFill>
                  <a:schemeClr val="tx1"/>
                </a:solidFill>
              </a:rPr>
            </a:br>
            <a:r>
              <a:rPr lang="pt-BR" sz="2800" dirty="0" smtClean="0">
                <a:solidFill>
                  <a:schemeClr val="tx1"/>
                </a:solidFill>
              </a:rPr>
              <a:t>      </a:t>
            </a:r>
            <a:r>
              <a:rPr lang="pt-BR" sz="4000" dirty="0" smtClean="0">
                <a:solidFill>
                  <a:schemeClr val="tx1"/>
                </a:solidFill>
              </a:rPr>
              <a:t>Força e direção do impacto  </a:t>
            </a:r>
          </a:p>
        </p:txBody>
      </p:sp>
      <p:sp>
        <p:nvSpPr>
          <p:cNvPr id="43010" name="Retângulo 3"/>
          <p:cNvSpPr>
            <a:spLocks noChangeArrowheads="1"/>
          </p:cNvSpPr>
          <p:nvPr/>
        </p:nvSpPr>
        <p:spPr bwMode="auto">
          <a:xfrm>
            <a:off x="428596" y="0"/>
            <a:ext cx="850106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400" b="1" dirty="0">
                <a:solidFill>
                  <a:srgbClr val="FF0000"/>
                </a:solidFill>
                <a:latin typeface="Calibri" pitchFamily="34" charset="0"/>
              </a:rPr>
              <a:t>Proximidade anatômica entre o decíduo e o germe do sucessor</a:t>
            </a:r>
          </a:p>
        </p:txBody>
      </p:sp>
      <p:pic>
        <p:nvPicPr>
          <p:cNvPr id="430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9" y="3929066"/>
            <a:ext cx="3143272" cy="2470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3015" name="Retângulo 5"/>
          <p:cNvSpPr>
            <a:spLocks noChangeArrowheads="1"/>
          </p:cNvSpPr>
          <p:nvPr/>
        </p:nvSpPr>
        <p:spPr bwMode="auto">
          <a:xfrm>
            <a:off x="5158294" y="6519446"/>
            <a:ext cx="39857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dirty="0">
                <a:latin typeface="Calibri" pitchFamily="34" charset="0"/>
              </a:rPr>
              <a:t>( </a:t>
            </a:r>
            <a:r>
              <a:rPr lang="pt-BR" sz="1600" dirty="0" smtClean="0">
                <a:latin typeface="Calibri" pitchFamily="34" charset="0"/>
              </a:rPr>
              <a:t>ANDREASEN, J. O.; </a:t>
            </a:r>
            <a:r>
              <a:rPr lang="pt-BR" sz="1600" dirty="0">
                <a:latin typeface="Calibri" pitchFamily="34" charset="0"/>
              </a:rPr>
              <a:t>ANDREASEN</a:t>
            </a:r>
            <a:r>
              <a:rPr lang="pt-BR" sz="1600" dirty="0" smtClean="0">
                <a:latin typeface="Calibri" pitchFamily="34" charset="0"/>
              </a:rPr>
              <a:t>, F. M., </a:t>
            </a:r>
            <a:r>
              <a:rPr lang="pt-BR" sz="1600" dirty="0">
                <a:latin typeface="Calibri" pitchFamily="34" charset="0"/>
              </a:rPr>
              <a:t>1994)</a:t>
            </a:r>
          </a:p>
        </p:txBody>
      </p:sp>
      <p:sp>
        <p:nvSpPr>
          <p:cNvPr id="7" name="Seta para baixo 6"/>
          <p:cNvSpPr/>
          <p:nvPr/>
        </p:nvSpPr>
        <p:spPr>
          <a:xfrm>
            <a:off x="3857620" y="2643182"/>
            <a:ext cx="1500198" cy="428628"/>
          </a:xfrm>
          <a:prstGeom prst="downArrow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ítulo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786874" cy="1143000"/>
          </a:xfrm>
        </p:spPr>
        <p:txBody>
          <a:bodyPr/>
          <a:lstStyle/>
          <a:p>
            <a:r>
              <a:rPr lang="pt-BR" sz="3200" dirty="0" smtClean="0"/>
              <a:t>Distúrbios de desenvolvimento nos dentes permanentes em decorrência de trauma nos dentes decíduos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63" y="2143125"/>
            <a:ext cx="8229600" cy="4714875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/>
              <a:t>Manchas brancas ou amarelo-acastanhada com </a:t>
            </a:r>
            <a:r>
              <a:rPr lang="pt-BR" b="1" dirty="0" err="1" smtClean="0"/>
              <a:t>hipoplasia</a:t>
            </a:r>
            <a:r>
              <a:rPr lang="pt-BR" b="1" dirty="0" smtClean="0"/>
              <a:t> de </a:t>
            </a:r>
            <a:r>
              <a:rPr lang="pt-BR" b="1" dirty="0" smtClean="0"/>
              <a:t>esmalte</a:t>
            </a:r>
            <a:endParaRPr lang="pt-BR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pt-BR" b="1" dirty="0" smtClean="0"/>
              <a:t>Dilaceração coronária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b="1" dirty="0" smtClean="0"/>
              <a:t>Malformação semelhante a </a:t>
            </a:r>
            <a:r>
              <a:rPr lang="pt-BR" b="1" dirty="0" err="1" smtClean="0"/>
              <a:t>odontoma</a:t>
            </a:r>
            <a:endParaRPr lang="pt-BR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pt-BR" b="1" dirty="0" smtClean="0"/>
              <a:t>Duplicação radicular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b="1" dirty="0" smtClean="0"/>
              <a:t>Angulação radicular vestibular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b="1" dirty="0" smtClean="0"/>
              <a:t>Angulação radicular lateral ou dilaceração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b="1" dirty="0" smtClean="0"/>
              <a:t>Suspensão parcial ou completa da formação radicular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b="1" dirty="0" smtClean="0"/>
              <a:t>Seqüestro dos germes do permanentes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b="1" dirty="0" smtClean="0"/>
              <a:t>Distúrbios na erupção</a:t>
            </a:r>
          </a:p>
          <a:p>
            <a:pPr fontAlgn="auto">
              <a:spcAft>
                <a:spcPts val="0"/>
              </a:spcAft>
              <a:defRPr/>
            </a:pPr>
            <a:endParaRPr lang="pt-BR" dirty="0" smtClean="0"/>
          </a:p>
          <a:p>
            <a:pPr algn="r">
              <a:buNone/>
            </a:pPr>
            <a:r>
              <a:rPr lang="pt-BR" sz="2000" dirty="0" smtClean="0"/>
              <a:t>(ANDREASEN, J. O.; ANDREASEN, F. M., 2001)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ítulo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pt-BR" sz="3600" dirty="0" smtClean="0"/>
              <a:t>Tempo decorrido entre o traumatismo e a busca por atendimento </a:t>
            </a:r>
          </a:p>
        </p:txBody>
      </p:sp>
      <p:sp>
        <p:nvSpPr>
          <p:cNvPr id="48130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786324"/>
          </a:xfrm>
        </p:spPr>
        <p:txBody>
          <a:bodyPr/>
          <a:lstStyle/>
          <a:p>
            <a:r>
              <a:rPr lang="pt-BR" sz="2400" b="1" dirty="0" smtClean="0"/>
              <a:t>Até o momento do exame inicial pelo cirurgião dentista é de grande importância na decisão do tratamento a ser realizado e do prognóstico a curto e em longo prazo</a:t>
            </a:r>
            <a:r>
              <a:rPr lang="pt-BR" sz="2400" dirty="0" smtClean="0"/>
              <a:t> </a:t>
            </a:r>
            <a:r>
              <a:rPr lang="pt-BR" sz="1600" dirty="0" smtClean="0"/>
              <a:t>(TOLEDO, 2005). </a:t>
            </a:r>
          </a:p>
          <a:p>
            <a:endParaRPr lang="pt-BR" sz="2400" dirty="0" smtClean="0"/>
          </a:p>
          <a:p>
            <a:r>
              <a:rPr lang="pt-BR" sz="2400" b="1" dirty="0" smtClean="0"/>
              <a:t>A negligência em relação ao tratamento é, provavelmente reflexo do desconhecimento por parte dos pais das possíveis seqüelas inerentes ao próprio dente decíduo como também à dentição permanente. </a:t>
            </a:r>
            <a:r>
              <a:rPr lang="pt-BR" sz="1600" cap="all" dirty="0" smtClean="0"/>
              <a:t>(</a:t>
            </a:r>
            <a:r>
              <a:rPr lang="pt-BR" sz="1600" cap="all" dirty="0" err="1" smtClean="0"/>
              <a:t>Granville</a:t>
            </a:r>
            <a:r>
              <a:rPr lang="pt-BR" sz="1600" cap="all" dirty="0" smtClean="0"/>
              <a:t> –Garcia, Menezes e Lira, 2006)</a:t>
            </a:r>
          </a:p>
          <a:p>
            <a:endParaRPr lang="pt-BR" sz="2400" b="1" dirty="0" smtClean="0"/>
          </a:p>
          <a:p>
            <a:r>
              <a:rPr lang="pt-BR" sz="2400" b="1" dirty="0" smtClean="0"/>
              <a:t>Outra hipótese que pode ser sugerida é a dificuldade de acesso ao tratamento dentário</a:t>
            </a:r>
            <a:r>
              <a:rPr lang="pt-BR" sz="2400" dirty="0" smtClean="0"/>
              <a:t> </a:t>
            </a:r>
            <a:r>
              <a:rPr lang="pt-BR" sz="1600" dirty="0" smtClean="0"/>
              <a:t>(BARBOSA, 2000).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ítulo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pt-BR" smtClean="0"/>
              <a:t>Introdução</a:t>
            </a:r>
          </a:p>
        </p:txBody>
      </p:sp>
      <p:sp>
        <p:nvSpPr>
          <p:cNvPr id="16386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572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pt-BR" sz="4000" b="1" dirty="0" smtClean="0">
                <a:solidFill>
                  <a:srgbClr val="0070C0"/>
                </a:solidFill>
              </a:rPr>
              <a:t>Traumatismo Dentário</a:t>
            </a:r>
          </a:p>
          <a:p>
            <a:pPr>
              <a:buSzPct val="75000"/>
            </a:pPr>
            <a:r>
              <a:rPr lang="pt-BR" b="1" dirty="0" smtClean="0"/>
              <a:t>É descrito como sendo uma lesão de extensão, intensidade e gravidade variáveis, de origem acidental ou intencional, causada por forças que atuam no órgão dentário decorrentes de acidentes e/ou espancamentos </a:t>
            </a:r>
            <a:r>
              <a:rPr lang="pt-BR" sz="1600" dirty="0" smtClean="0"/>
              <a:t>(AURÉLIO, 2004).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pt-BR" dirty="0" smtClean="0"/>
              <a:t>Conclusão</a:t>
            </a:r>
          </a:p>
        </p:txBody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>
          <a:xfrm>
            <a:off x="457200" y="1285860"/>
            <a:ext cx="8258204" cy="557214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pt-B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prevalência de dentes decíduos traumatizados</a:t>
            </a:r>
          </a:p>
          <a:p>
            <a:pPr>
              <a:lnSpc>
                <a:spcPct val="80000"/>
              </a:lnSpc>
            </a:pPr>
            <a:r>
              <a:rPr lang="pt-BR" sz="2000" b="1" dirty="0" smtClean="0"/>
              <a:t>É preciso divulgar, através de campanhas que esclareçam a importância da dentição decídua e o cuidado para preservá-la.</a:t>
            </a:r>
          </a:p>
          <a:p>
            <a:pPr>
              <a:lnSpc>
                <a:spcPct val="80000"/>
              </a:lnSpc>
              <a:buNone/>
            </a:pPr>
            <a:endParaRPr lang="pt-BR" sz="2000" b="1" dirty="0" smtClean="0"/>
          </a:p>
          <a:p>
            <a:pPr>
              <a:lnSpc>
                <a:spcPct val="80000"/>
              </a:lnSpc>
              <a:buNone/>
            </a:pPr>
            <a:r>
              <a:rPr lang="pt-B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Conscientização e esclarecimento</a:t>
            </a:r>
            <a:endParaRPr lang="pt-BR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pt-BR" sz="2000" b="1" dirty="0" smtClean="0"/>
              <a:t>Clínico geral e do </a:t>
            </a:r>
            <a:r>
              <a:rPr lang="pt-BR" sz="2000" b="1" dirty="0" err="1" smtClean="0"/>
              <a:t>odontopediatra</a:t>
            </a:r>
            <a:r>
              <a:rPr lang="pt-BR" sz="2000" b="1" dirty="0" smtClean="0"/>
              <a:t>;</a:t>
            </a:r>
          </a:p>
          <a:p>
            <a:pPr>
              <a:lnSpc>
                <a:spcPct val="80000"/>
              </a:lnSpc>
            </a:pPr>
            <a:r>
              <a:rPr lang="pt-BR" sz="2000" b="1" dirty="0" smtClean="0"/>
              <a:t>Cursos de Odontologia; </a:t>
            </a:r>
          </a:p>
          <a:p>
            <a:pPr>
              <a:lnSpc>
                <a:spcPct val="80000"/>
              </a:lnSpc>
            </a:pPr>
            <a:r>
              <a:rPr lang="pt-BR" sz="2000" b="1" dirty="0" smtClean="0"/>
              <a:t>Órgãos de Classe;</a:t>
            </a:r>
          </a:p>
          <a:p>
            <a:pPr>
              <a:lnSpc>
                <a:spcPct val="80000"/>
              </a:lnSpc>
            </a:pPr>
            <a:r>
              <a:rPr lang="pt-BR" sz="2000" b="1" dirty="0" smtClean="0"/>
              <a:t>Governos. </a:t>
            </a:r>
          </a:p>
          <a:p>
            <a:pPr>
              <a:lnSpc>
                <a:spcPct val="80000"/>
              </a:lnSpc>
              <a:buNone/>
            </a:pPr>
            <a:endParaRPr lang="pt-BR" sz="2000" b="1" dirty="0" smtClean="0"/>
          </a:p>
          <a:p>
            <a:pPr>
              <a:lnSpc>
                <a:spcPct val="80000"/>
              </a:lnSpc>
              <a:buNone/>
            </a:pPr>
            <a:r>
              <a:rPr lang="pt-B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Informação</a:t>
            </a:r>
            <a:endParaRPr lang="pt-BR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pt-BR" sz="2000" b="1" dirty="0" smtClean="0"/>
              <a:t>Cartazes;</a:t>
            </a:r>
          </a:p>
          <a:p>
            <a:pPr>
              <a:lnSpc>
                <a:spcPct val="80000"/>
              </a:lnSpc>
            </a:pPr>
            <a:r>
              <a:rPr lang="pt-BR" sz="2000" b="1" dirty="0" smtClean="0"/>
              <a:t>Palestras para </a:t>
            </a:r>
            <a:r>
              <a:rPr lang="pt-BR" sz="2000" b="1" dirty="0" smtClean="0">
                <a:solidFill>
                  <a:srgbClr val="FF0000"/>
                </a:solidFill>
              </a:rPr>
              <a:t>profissionais</a:t>
            </a:r>
            <a:r>
              <a:rPr lang="pt-BR" sz="2000" b="1" dirty="0" smtClean="0"/>
              <a:t>;</a:t>
            </a:r>
          </a:p>
          <a:p>
            <a:pPr>
              <a:lnSpc>
                <a:spcPct val="80000"/>
              </a:lnSpc>
            </a:pPr>
            <a:r>
              <a:rPr lang="pt-BR" sz="2000" b="1" dirty="0" smtClean="0"/>
              <a:t>Pais e </a:t>
            </a:r>
            <a:r>
              <a:rPr lang="pt-BR" sz="2000" b="1" dirty="0" smtClean="0">
                <a:solidFill>
                  <a:srgbClr val="FF0000"/>
                </a:solidFill>
              </a:rPr>
              <a:t>técnicos</a:t>
            </a:r>
            <a:r>
              <a:rPr lang="pt-BR" sz="2000" b="1" dirty="0" smtClean="0"/>
              <a:t> de centros esportivos.</a:t>
            </a:r>
          </a:p>
          <a:p>
            <a:pPr>
              <a:lnSpc>
                <a:spcPct val="80000"/>
              </a:lnSpc>
            </a:pPr>
            <a:endParaRPr lang="pt-BR" sz="2000" b="1" dirty="0" smtClean="0"/>
          </a:p>
        </p:txBody>
      </p:sp>
      <p:sp>
        <p:nvSpPr>
          <p:cNvPr id="9" name="Retângulo 8"/>
          <p:cNvSpPr/>
          <p:nvPr/>
        </p:nvSpPr>
        <p:spPr>
          <a:xfrm>
            <a:off x="5072066" y="6072206"/>
            <a:ext cx="385765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melhor conduta a ser tomada no pronto atendimento. </a:t>
            </a:r>
          </a:p>
        </p:txBody>
      </p:sp>
      <p:sp>
        <p:nvSpPr>
          <p:cNvPr id="10" name="Seta em curva para baixo 9"/>
          <p:cNvSpPr/>
          <p:nvPr/>
        </p:nvSpPr>
        <p:spPr>
          <a:xfrm>
            <a:off x="4214810" y="5000636"/>
            <a:ext cx="2357454" cy="1000132"/>
          </a:xfrm>
          <a:prstGeom prst="curved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73730" name="Picture 2" descr="http://www.gpdesenhos.com.br/imagens/turmamonica/pemdochicoben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928934"/>
            <a:ext cx="2152167" cy="2143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Referências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38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2000" dirty="0" smtClean="0"/>
              <a:t>AURÉLIO, B. H. F. </a:t>
            </a:r>
            <a:r>
              <a:rPr lang="pt-BR" sz="2000" b="1" dirty="0" smtClean="0"/>
              <a:t>Novo Dicionário Aurélio da Língua Portuguesa</a:t>
            </a:r>
            <a:r>
              <a:rPr lang="pt-BR" sz="2000" dirty="0" smtClean="0"/>
              <a:t>. 3 ed. Curitiba: Positivo, 2004. 2110p.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2000" dirty="0" smtClean="0"/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2000" dirty="0" smtClean="0"/>
              <a:t>ANDREASEN, J. O.; ANDREASEN, F. M. </a:t>
            </a:r>
            <a:r>
              <a:rPr lang="pt-BR" sz="2000" b="1" dirty="0" smtClean="0"/>
              <a:t>Texto e atlas colorido de traumatismo dental</a:t>
            </a:r>
            <a:r>
              <a:rPr lang="pt-BR" sz="2000" dirty="0" smtClean="0"/>
              <a:t>. </a:t>
            </a:r>
            <a:r>
              <a:rPr lang="en-US" sz="2000" dirty="0" smtClean="0"/>
              <a:t>3.ed. Porto </a:t>
            </a:r>
            <a:r>
              <a:rPr lang="en-US" sz="2000" dirty="0" err="1" smtClean="0"/>
              <a:t>Alegre</a:t>
            </a:r>
            <a:r>
              <a:rPr lang="en-US" sz="2000" dirty="0" smtClean="0"/>
              <a:t>: </a:t>
            </a:r>
            <a:r>
              <a:rPr lang="en-US" sz="2000" dirty="0" err="1" smtClean="0"/>
              <a:t>Artmed</a:t>
            </a:r>
            <a:r>
              <a:rPr lang="en-US" sz="2000" dirty="0" smtClean="0"/>
              <a:t>, 2001. 770p.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2000" dirty="0" smtClean="0"/>
              <a:t>KRAMER, P. F.; FELDENS, C. A. </a:t>
            </a:r>
            <a:r>
              <a:rPr lang="pt-BR" sz="2000" b="1" dirty="0" smtClean="0"/>
              <a:t>Traumatismos na dentição decídua: prevenção, diagnóstico e tratamento</a:t>
            </a:r>
            <a:r>
              <a:rPr lang="pt-BR" sz="2000" dirty="0" smtClean="0"/>
              <a:t>. São Paulo: Ed. Santos, 2005. </a:t>
            </a:r>
            <a:r>
              <a:rPr lang="en-US" sz="2000" dirty="0" smtClean="0"/>
              <a:t>311 p.</a:t>
            </a:r>
            <a:endParaRPr lang="pt-BR" sz="20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pt-BR" sz="2000" dirty="0" smtClean="0"/>
          </a:p>
          <a:p>
            <a:pPr>
              <a:buNone/>
            </a:pPr>
            <a:r>
              <a:rPr lang="pt-BR" sz="2000" dirty="0" smtClean="0"/>
              <a:t>GRANVILLE-GARCIA, A. F.; MENEZES, V. A.; LIRA, P. I. C. Prevalência e fatores </a:t>
            </a:r>
            <a:r>
              <a:rPr lang="pt-BR" sz="2000" dirty="0" err="1" smtClean="0"/>
              <a:t>sociodemográficos</a:t>
            </a:r>
            <a:r>
              <a:rPr lang="pt-BR" sz="2000" dirty="0" smtClean="0"/>
              <a:t> associa­dos ao traumatismo dentário em pré-escolares</a:t>
            </a:r>
            <a:r>
              <a:rPr lang="pt-BR" sz="2000" b="1" dirty="0" smtClean="0"/>
              <a:t>.</a:t>
            </a:r>
            <a:r>
              <a:rPr lang="pt-BR" sz="2000" dirty="0" smtClean="0"/>
              <a:t> </a:t>
            </a:r>
            <a:r>
              <a:rPr lang="pt-BR" sz="2000" b="1" dirty="0" smtClean="0"/>
              <a:t>Odontologia. Clín.- </a:t>
            </a:r>
            <a:r>
              <a:rPr lang="pt-BR" sz="2000" b="1" dirty="0" err="1" smtClean="0"/>
              <a:t>Científ</a:t>
            </a:r>
            <a:r>
              <a:rPr lang="pt-BR" sz="2000" dirty="0" smtClean="0"/>
              <a:t>., Recife, Brasil, 5 (1): 57-64, 2006.</a:t>
            </a:r>
          </a:p>
          <a:p>
            <a:pPr fontAlgn="auto">
              <a:spcAft>
                <a:spcPts val="0"/>
              </a:spcAft>
              <a:defRPr/>
            </a:pPr>
            <a:endParaRPr lang="pt-BR" sz="2000" dirty="0" smtClean="0"/>
          </a:p>
          <a:p>
            <a:pPr>
              <a:buNone/>
            </a:pPr>
            <a:r>
              <a:rPr lang="pt-BR" sz="2000" dirty="0" smtClean="0"/>
              <a:t>PROVENZANO, M. G. A.; ASSUNÇÃO, L. R. S.; FERELLE, A. Prevalência dos traumatismos dentários na dentadura decídua no pronto-atendimento da Bebê Clinica, UEL, Londrina. </a:t>
            </a:r>
            <a:r>
              <a:rPr lang="pt-BR" sz="2000" b="1" dirty="0" err="1" smtClean="0"/>
              <a:t>Pesqui</a:t>
            </a:r>
            <a:r>
              <a:rPr lang="pt-BR" sz="2000" b="1" dirty="0" smtClean="0"/>
              <a:t>. Odontol. Bras.</a:t>
            </a:r>
            <a:r>
              <a:rPr lang="pt-BR" sz="2000" dirty="0" smtClean="0"/>
              <a:t>, São Paulo, v.16, sup., p.188, 2002. (abstract Pb151)</a:t>
            </a:r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r>
              <a:rPr lang="pt-BR" sz="2000" dirty="0" smtClean="0"/>
              <a:t>TOLEDO, O. A. Traumatismos em dentes anteriores. In: ____.ODONTO PEDIATRIA: </a:t>
            </a:r>
            <a:r>
              <a:rPr lang="pt-BR" sz="2000" b="1" dirty="0" smtClean="0"/>
              <a:t>Fundamentos para prática clinica</a:t>
            </a:r>
            <a:r>
              <a:rPr lang="pt-BR" sz="2000" dirty="0" smtClean="0"/>
              <a:t>. 3 ed. São Paulo .Premier. 2005. p.267-289.</a:t>
            </a:r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pt-BR" sz="2000" dirty="0" smtClean="0"/>
          </a:p>
          <a:p>
            <a:pPr fontAlgn="auto"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4357678"/>
            <a:ext cx="8715436" cy="2500322"/>
          </a:xfrm>
        </p:spPr>
        <p:txBody>
          <a:bodyPr/>
          <a:lstStyle/>
          <a:p>
            <a:pPr algn="l"/>
            <a:r>
              <a:rPr lang="pt-BR" sz="3600" dirty="0" smtClean="0">
                <a:solidFill>
                  <a:schemeClr val="bg1"/>
                </a:solidFill>
              </a:rPr>
              <a:t>Por me conduzir e proteger por essas estradas ...</a:t>
            </a:r>
            <a:br>
              <a:rPr lang="pt-BR" sz="3600" dirty="0" smtClean="0">
                <a:solidFill>
                  <a:schemeClr val="bg1"/>
                </a:solidFill>
              </a:rPr>
            </a:br>
            <a:r>
              <a:rPr lang="pt-BR" sz="3600" dirty="0" smtClean="0">
                <a:solidFill>
                  <a:schemeClr val="bg1"/>
                </a:solidFill>
              </a:rPr>
              <a:t>Por me proporcionar vitória tão cheia de luz!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214810" y="64291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latin typeface="+mn-lt"/>
              </a:rPr>
              <a:t>Obrigada Senhor,</a:t>
            </a:r>
            <a:endParaRPr lang="pt-BR" sz="4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3857628"/>
            <a:ext cx="5643602" cy="2428892"/>
          </a:xfrm>
        </p:spPr>
        <p:txBody>
          <a:bodyPr/>
          <a:lstStyle/>
          <a:p>
            <a:r>
              <a:rPr lang="pt-BR" sz="4000" dirty="0" smtClean="0">
                <a:solidFill>
                  <a:srgbClr val="0070C0"/>
                </a:solidFill>
              </a:rPr>
              <a:t>Dedico este trabalho a meu amado esposo Paulo Henrique e ao nosso filho Fernando.</a:t>
            </a:r>
            <a:endParaRPr lang="pt-BR" sz="4000" dirty="0">
              <a:solidFill>
                <a:schemeClr val="bg1"/>
              </a:solidFill>
            </a:endParaRPr>
          </a:p>
        </p:txBody>
      </p:sp>
      <p:pic>
        <p:nvPicPr>
          <p:cNvPr id="68610" name="Picture 2" descr="D:\Meus documentos\IMG004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342902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8611" name="Picture 3" descr="D:\Meus documentos\IMG0036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571876"/>
            <a:ext cx="2125265" cy="28336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 descr="D:\Meus documentos\Minhas imagens\DSC042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28604"/>
            <a:ext cx="3905552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7224" y="3571876"/>
            <a:ext cx="7572396" cy="2928958"/>
          </a:xfrm>
        </p:spPr>
        <p:txBody>
          <a:bodyPr/>
          <a:lstStyle/>
          <a:p>
            <a:endParaRPr lang="pt-BR" sz="2400" b="1" dirty="0" smtClean="0"/>
          </a:p>
          <a:p>
            <a:r>
              <a:rPr lang="pt-BR" sz="2400" b="1" dirty="0" smtClean="0"/>
              <a:t>Agradeço a todos os meus colegas;</a:t>
            </a:r>
          </a:p>
          <a:p>
            <a:r>
              <a:rPr lang="pt-BR" sz="2400" b="1" dirty="0" smtClean="0"/>
              <a:t>A minha parceira Letícia; </a:t>
            </a:r>
          </a:p>
          <a:p>
            <a:r>
              <a:rPr lang="pt-BR" sz="2400" b="1" dirty="0" smtClean="0"/>
              <a:t>A minha amiga Fernanda; por tantos almoços...</a:t>
            </a:r>
          </a:p>
          <a:p>
            <a:r>
              <a:rPr lang="pt-BR" sz="2400" b="1" dirty="0" smtClean="0"/>
              <a:t>A meu amigo Danilo por ter me carregado tantas vezes, principalmente durante a minha gestação;</a:t>
            </a:r>
          </a:p>
          <a:p>
            <a:endParaRPr lang="pt-BR" dirty="0" smtClean="0"/>
          </a:p>
        </p:txBody>
      </p:sp>
      <p:pic>
        <p:nvPicPr>
          <p:cNvPr id="69634" name="Picture 2" descr="C:\Documents and Settings\-Administrador-\Meus documentos\My Albums\bastidores fotos formatura\convite 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28604"/>
            <a:ext cx="2410872" cy="32146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3357562"/>
            <a:ext cx="8229600" cy="2928934"/>
          </a:xfrm>
        </p:spPr>
        <p:txBody>
          <a:bodyPr/>
          <a:lstStyle/>
          <a:p>
            <a:r>
              <a:rPr lang="pt-BR" b="1" dirty="0" smtClean="0"/>
              <a:t>Agradeço a Faculdade Patos de Minas, pelos conhecimentos adquiridos durante estes 4 anos, </a:t>
            </a:r>
            <a:r>
              <a:rPr lang="pt-BR" b="1" dirty="0" smtClean="0">
                <a:solidFill>
                  <a:srgbClr val="FF0000"/>
                </a:solidFill>
              </a:rPr>
              <a:t>em especial a todos os professores, é com muito orgulho que falo sempre:</a:t>
            </a:r>
          </a:p>
          <a:p>
            <a:pPr>
              <a:buNone/>
            </a:pPr>
            <a:r>
              <a:rPr lang="pt-BR" sz="4400" b="1" dirty="0" smtClean="0">
                <a:solidFill>
                  <a:srgbClr val="FF0000"/>
                </a:solidFill>
              </a:rPr>
              <a:t>           “Ele” é meu professor!!!</a:t>
            </a:r>
            <a:endParaRPr lang="pt-BR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28604"/>
            <a:ext cx="5786478" cy="2718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" descr="C:\Documents and Settings\-Administrador-\Meus documentos\Minhas imagens\formatura\formatura 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642918"/>
            <a:ext cx="4071966" cy="2714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143512"/>
            <a:ext cx="9144000" cy="1357322"/>
          </a:xfrm>
        </p:spPr>
        <p:txBody>
          <a:bodyPr/>
          <a:lstStyle/>
          <a:p>
            <a:r>
              <a:rPr lang="pt-BR" dirty="0" smtClean="0"/>
              <a:t>Foi um prazer conhecer todos vocês!</a:t>
            </a:r>
            <a:br>
              <a:rPr lang="pt-BR" dirty="0" smtClean="0"/>
            </a:br>
            <a:r>
              <a:rPr lang="pt-BR" dirty="0" smtClean="0"/>
              <a:t> Fiquem com Deus.</a:t>
            </a:r>
            <a:endParaRPr lang="pt-BR" dirty="0"/>
          </a:p>
        </p:txBody>
      </p:sp>
      <p:pic>
        <p:nvPicPr>
          <p:cNvPr id="68612" name="Picture 4" descr="C:\Documents and Settings\-Administrador-\Meus documentos\Minhas imagens\formatura\formatura 120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429000"/>
            <a:ext cx="5786478" cy="162967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Traumatismo em dentes decíduos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63" y="3500437"/>
            <a:ext cx="8229600" cy="2214579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/>
              <a:t>Falta de amadurecimento da criança em relação   à cooperação  durante o tratamento;</a:t>
            </a:r>
          </a:p>
          <a:p>
            <a:pPr fontAlgn="auto">
              <a:spcAft>
                <a:spcPts val="0"/>
              </a:spcAft>
              <a:defRPr/>
            </a:pPr>
            <a:endParaRPr lang="pt-BR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pt-BR" b="1" dirty="0" smtClean="0"/>
              <a:t>Envolvimento emocional e psicológico que a lesão causa.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pt-BR" b="1" dirty="0" smtClean="0"/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pt-BR" b="1" dirty="0" smtClean="0"/>
          </a:p>
        </p:txBody>
      </p:sp>
      <p:grpSp>
        <p:nvGrpSpPr>
          <p:cNvPr id="4" name="Seta para a direita listrada 3"/>
          <p:cNvGrpSpPr>
            <a:grpSpLocks/>
          </p:cNvGrpSpPr>
          <p:nvPr/>
        </p:nvGrpSpPr>
        <p:grpSpPr bwMode="auto">
          <a:xfrm>
            <a:off x="3635375" y="1412875"/>
            <a:ext cx="2012950" cy="755650"/>
            <a:chOff x="2292" y="887"/>
            <a:chExt cx="1268" cy="476"/>
          </a:xfrm>
        </p:grpSpPr>
        <p:pic>
          <p:nvPicPr>
            <p:cNvPr id="18435" name="Seta para a direita listrada 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92" y="887"/>
              <a:ext cx="1268" cy="476"/>
            </a:xfrm>
            <a:prstGeom prst="rect">
              <a:avLst/>
            </a:prstGeom>
            <a:noFill/>
          </p:spPr>
        </p:pic>
        <p:sp>
          <p:nvSpPr>
            <p:cNvPr id="18436" name="Text Box 4"/>
            <p:cNvSpPr txBox="1">
              <a:spLocks noChangeArrowheads="1"/>
            </p:cNvSpPr>
            <p:nvPr/>
          </p:nvSpPr>
          <p:spPr bwMode="auto">
            <a:xfrm rot="5400000">
              <a:off x="2793" y="811"/>
              <a:ext cx="267" cy="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/>
              <a:endParaRPr lang="pt-BR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7" name="Elipse 6"/>
          <p:cNvSpPr/>
          <p:nvPr/>
        </p:nvSpPr>
        <p:spPr>
          <a:xfrm>
            <a:off x="2139933" y="2365367"/>
            <a:ext cx="5286412" cy="78581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FF00"/>
                </a:solidFill>
              </a:rPr>
              <a:t>Urgência especial</a:t>
            </a:r>
          </a:p>
        </p:txBody>
      </p:sp>
      <p:sp>
        <p:nvSpPr>
          <p:cNvPr id="8" name="Seta para a esquerda e para cima 7"/>
          <p:cNvSpPr/>
          <p:nvPr/>
        </p:nvSpPr>
        <p:spPr>
          <a:xfrm rot="10800000">
            <a:off x="3000364" y="5214950"/>
            <a:ext cx="928694" cy="857256"/>
          </a:xfrm>
          <a:prstGeom prst="lef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000496" y="5072074"/>
            <a:ext cx="10318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Pais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428860" y="6000768"/>
            <a:ext cx="17589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Criança</a:t>
            </a:r>
          </a:p>
        </p:txBody>
      </p:sp>
      <p:sp>
        <p:nvSpPr>
          <p:cNvPr id="18446" name="Retângulo 11"/>
          <p:cNvSpPr>
            <a:spLocks noChangeArrowheads="1"/>
          </p:cNvSpPr>
          <p:nvPr/>
        </p:nvSpPr>
        <p:spPr bwMode="auto">
          <a:xfrm>
            <a:off x="6072188" y="6519863"/>
            <a:ext cx="29178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dirty="0">
                <a:latin typeface="Calibri" pitchFamily="34" charset="0"/>
              </a:rPr>
              <a:t>(WALTER; FERELLE; ISSAO,  1996)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pt-BR" sz="3600" dirty="0" smtClean="0"/>
              <a:t>Classificação  dos traumatismos dentais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786454"/>
          </a:xfrm>
        </p:spPr>
        <p:txBody>
          <a:bodyPr/>
          <a:lstStyle/>
          <a:p>
            <a:pPr>
              <a:buNone/>
            </a:pPr>
            <a:r>
              <a:rPr lang="pt-BR" sz="2400" b="1" dirty="0" smtClean="0">
                <a:solidFill>
                  <a:srgbClr val="0070C0"/>
                </a:solidFill>
              </a:rPr>
              <a:t>1. Aos tecidos dentais </a:t>
            </a:r>
            <a:r>
              <a:rPr lang="pt-BR" sz="2400" b="1" dirty="0" err="1" smtClean="0">
                <a:solidFill>
                  <a:srgbClr val="0070C0"/>
                </a:solidFill>
              </a:rPr>
              <a:t>mineralizados</a:t>
            </a:r>
            <a:r>
              <a:rPr lang="pt-BR" sz="2400" b="1" dirty="0" smtClean="0">
                <a:solidFill>
                  <a:srgbClr val="0070C0"/>
                </a:solidFill>
              </a:rPr>
              <a:t> e a polpa:</a:t>
            </a:r>
          </a:p>
          <a:p>
            <a:pPr marL="400050" indent="-51435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pt-BR" sz="2000" b="1" dirty="0" smtClean="0"/>
              <a:t>Trincas ou fraturas de esmalte</a:t>
            </a:r>
          </a:p>
          <a:p>
            <a:pPr marL="400050" indent="-51435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pt-BR" sz="2000" b="1" dirty="0" smtClean="0"/>
              <a:t>Fraturas de esmalte e dentina</a:t>
            </a:r>
          </a:p>
          <a:p>
            <a:pPr marL="400050" indent="-51435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pt-BR" sz="2000" b="1" dirty="0" smtClean="0"/>
              <a:t>Fratura coronária complicada</a:t>
            </a:r>
          </a:p>
          <a:p>
            <a:pPr>
              <a:buClr>
                <a:srgbClr val="FF0000"/>
              </a:buClr>
              <a:buNone/>
            </a:pPr>
            <a:r>
              <a:rPr lang="pt-BR" sz="2400" b="1" dirty="0" smtClean="0">
                <a:solidFill>
                  <a:srgbClr val="0070C0"/>
                </a:solidFill>
              </a:rPr>
              <a:t>2. Aos tecidos </a:t>
            </a:r>
            <a:r>
              <a:rPr lang="pt-BR" sz="2400" b="1" dirty="0" err="1" smtClean="0">
                <a:solidFill>
                  <a:srgbClr val="0070C0"/>
                </a:solidFill>
              </a:rPr>
              <a:t>mineralizados</a:t>
            </a:r>
            <a:r>
              <a:rPr lang="pt-BR" sz="2400" b="1" dirty="0" smtClean="0">
                <a:solidFill>
                  <a:srgbClr val="0070C0"/>
                </a:solidFill>
              </a:rPr>
              <a:t>, polpa e processo alveolar:</a:t>
            </a:r>
          </a:p>
          <a:p>
            <a:pPr marL="360000" indent="-51435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pt-BR" sz="2000" b="1" dirty="0" smtClean="0"/>
              <a:t>Fraturas coronário-radiculares</a:t>
            </a:r>
          </a:p>
          <a:p>
            <a:pPr marL="360000" indent="-51435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pt-BR" sz="2000" b="1" dirty="0" smtClean="0"/>
              <a:t>Fraturas radiculares</a:t>
            </a:r>
          </a:p>
          <a:p>
            <a:pPr marL="360000" indent="-51435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pt-BR" sz="2000" b="1" dirty="0" smtClean="0"/>
              <a:t>Fraturas alveolares</a:t>
            </a:r>
          </a:p>
          <a:p>
            <a:pPr marL="457200" indent="-457200">
              <a:buClr>
                <a:srgbClr val="FF0000"/>
              </a:buClr>
              <a:buNone/>
            </a:pPr>
            <a:r>
              <a:rPr lang="pt-BR" sz="2400" b="1" dirty="0" smtClean="0">
                <a:solidFill>
                  <a:srgbClr val="0070C0"/>
                </a:solidFill>
              </a:rPr>
              <a:t>3. Aos tecidos </a:t>
            </a:r>
            <a:r>
              <a:rPr lang="pt-BR" sz="2400" b="1" dirty="0" err="1" smtClean="0">
                <a:solidFill>
                  <a:srgbClr val="0070C0"/>
                </a:solidFill>
              </a:rPr>
              <a:t>periodontais</a:t>
            </a:r>
            <a:r>
              <a:rPr lang="pt-BR" sz="2400" b="1" dirty="0" smtClean="0">
                <a:solidFill>
                  <a:srgbClr val="0070C0"/>
                </a:solidFill>
              </a:rPr>
              <a:t>:</a:t>
            </a:r>
          </a:p>
          <a:p>
            <a:pPr marL="514350" indent="-514350"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2000" b="1" dirty="0" smtClean="0"/>
              <a:t>Concussão</a:t>
            </a:r>
          </a:p>
          <a:p>
            <a:pPr marL="514350" indent="-514350"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2000" b="1" dirty="0" err="1" smtClean="0"/>
              <a:t>Subluxação</a:t>
            </a:r>
            <a:endParaRPr lang="pt-BR" sz="2000" b="1" dirty="0" smtClean="0"/>
          </a:p>
          <a:p>
            <a:pPr marL="514350" indent="-514350"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2000" b="1" dirty="0" smtClean="0"/>
              <a:t>Luxação Lateral</a:t>
            </a:r>
          </a:p>
          <a:p>
            <a:pPr marL="514350" indent="-514350"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2000" b="1" dirty="0" smtClean="0"/>
              <a:t>Luxação Intrusiva</a:t>
            </a:r>
          </a:p>
          <a:p>
            <a:pPr marL="514350" indent="-514350"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2000" b="1" dirty="0" smtClean="0"/>
              <a:t>Luxação Extrusiva</a:t>
            </a:r>
          </a:p>
          <a:p>
            <a:pPr marL="514350" indent="-514350"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2000" b="1" dirty="0" smtClean="0"/>
              <a:t>Avulsão Traumática</a:t>
            </a:r>
          </a:p>
        </p:txBody>
      </p:sp>
      <p:sp>
        <p:nvSpPr>
          <p:cNvPr id="6" name="Retângulo 5"/>
          <p:cNvSpPr/>
          <p:nvPr/>
        </p:nvSpPr>
        <p:spPr>
          <a:xfrm>
            <a:off x="5158294" y="6519446"/>
            <a:ext cx="39857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+mn-lt"/>
              </a:rPr>
              <a:t>(ANDREASEN, J. O.; ANDREASEN, F. M. , 1994)</a:t>
            </a:r>
            <a:endParaRPr lang="pt-BR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ítulo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071546"/>
          </a:xfrm>
        </p:spPr>
        <p:txBody>
          <a:bodyPr/>
          <a:lstStyle/>
          <a:p>
            <a:r>
              <a:rPr lang="pt-BR" dirty="0" smtClean="0"/>
              <a:t>Objetivos:</a:t>
            </a:r>
            <a:endParaRPr lang="pt-BR" dirty="0" smtClean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0021" y="2500290"/>
            <a:ext cx="8229600" cy="4125912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SzPct val="75000"/>
              <a:defRPr/>
            </a:pPr>
            <a:r>
              <a:rPr lang="pt-BR" b="1" dirty="0" smtClean="0"/>
              <a:t>Tipos de lesões;</a:t>
            </a:r>
          </a:p>
          <a:p>
            <a:pPr fontAlgn="auto">
              <a:spcAft>
                <a:spcPts val="0"/>
              </a:spcAft>
              <a:buSzPct val="75000"/>
              <a:defRPr/>
            </a:pPr>
            <a:r>
              <a:rPr lang="pt-BR" b="1" dirty="0" smtClean="0"/>
              <a:t>Etiologia;</a:t>
            </a:r>
          </a:p>
          <a:p>
            <a:pPr fontAlgn="auto">
              <a:spcAft>
                <a:spcPts val="0"/>
              </a:spcAft>
              <a:buSzPct val="75000"/>
              <a:defRPr/>
            </a:pPr>
            <a:r>
              <a:rPr lang="pt-BR" b="1" dirty="0" smtClean="0"/>
              <a:t>Local do acidente;</a:t>
            </a:r>
          </a:p>
          <a:p>
            <a:pPr fontAlgn="auto">
              <a:spcAft>
                <a:spcPts val="0"/>
              </a:spcAft>
              <a:buSzPct val="75000"/>
              <a:defRPr/>
            </a:pPr>
            <a:r>
              <a:rPr lang="pt-BR" b="1" dirty="0" smtClean="0"/>
              <a:t>Número de dentes afetados;</a:t>
            </a:r>
          </a:p>
          <a:p>
            <a:pPr fontAlgn="auto">
              <a:spcAft>
                <a:spcPts val="0"/>
              </a:spcAft>
              <a:buSzPct val="75000"/>
              <a:defRPr/>
            </a:pPr>
            <a:r>
              <a:rPr lang="pt-BR" b="1" dirty="0" smtClean="0"/>
              <a:t>Idade e gênero;</a:t>
            </a:r>
          </a:p>
          <a:p>
            <a:pPr fontAlgn="auto">
              <a:spcAft>
                <a:spcPts val="0"/>
              </a:spcAft>
              <a:buSzPct val="75000"/>
              <a:defRPr/>
            </a:pPr>
            <a:r>
              <a:rPr lang="pt-BR" b="1" dirty="0" smtClean="0"/>
              <a:t>Seqüelas dos dentes traumatizados;</a:t>
            </a:r>
          </a:p>
          <a:p>
            <a:pPr fontAlgn="auto">
              <a:spcAft>
                <a:spcPts val="0"/>
              </a:spcAft>
              <a:buSzPct val="75000"/>
              <a:defRPr/>
            </a:pPr>
            <a:r>
              <a:rPr lang="pt-BR" b="1" dirty="0" smtClean="0"/>
              <a:t>Danos que podem acometer a dentição permanente.</a:t>
            </a:r>
          </a:p>
        </p:txBody>
      </p:sp>
      <p:sp>
        <p:nvSpPr>
          <p:cNvPr id="4" name="Retângulo 3"/>
          <p:cNvSpPr/>
          <p:nvPr/>
        </p:nvSpPr>
        <p:spPr>
          <a:xfrm>
            <a:off x="971496" y="1428711"/>
            <a:ext cx="70132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rgbClr val="0070C0"/>
                </a:solidFill>
              </a:rPr>
              <a:t>Traumatismos na dentição decídua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ítulo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093" cy="1643050"/>
          </a:xfrm>
        </p:spPr>
        <p:txBody>
          <a:bodyPr/>
          <a:lstStyle/>
          <a:p>
            <a:r>
              <a:rPr lang="pt-BR" sz="4000" dirty="0" smtClean="0"/>
              <a:t>As discrepâncias entre as investigações ocorrem devido a fatores que incluem: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2143116"/>
            <a:ext cx="8229600" cy="2857520"/>
          </a:xfrm>
        </p:spPr>
        <p:txBody>
          <a:bodyPr rtlCol="0">
            <a:normAutofit/>
          </a:bodyPr>
          <a:lstStyle/>
          <a:p>
            <a:pPr indent="0" fontAlgn="auto">
              <a:spcAft>
                <a:spcPts val="0"/>
              </a:spcAft>
              <a:defRPr/>
            </a:pPr>
            <a:r>
              <a:rPr lang="pt-BR" dirty="0" smtClean="0"/>
              <a:t> </a:t>
            </a:r>
            <a:r>
              <a:rPr lang="pt-BR" b="1" dirty="0" smtClean="0"/>
              <a:t>Localização geográfica;</a:t>
            </a:r>
          </a:p>
          <a:p>
            <a:pPr indent="0" fontAlgn="auto">
              <a:spcAft>
                <a:spcPts val="0"/>
              </a:spcAft>
              <a:defRPr/>
            </a:pPr>
            <a:endParaRPr lang="pt-BR" b="1" dirty="0" smtClean="0"/>
          </a:p>
          <a:p>
            <a:pPr indent="0" fontAlgn="auto">
              <a:spcAft>
                <a:spcPts val="0"/>
              </a:spcAft>
              <a:defRPr/>
            </a:pPr>
            <a:r>
              <a:rPr lang="pt-BR" b="1" dirty="0" smtClean="0"/>
              <a:t> Não padronização da metodologia de coleta de dados.  </a:t>
            </a:r>
            <a:endParaRPr lang="pt-BR" b="1" dirty="0"/>
          </a:p>
        </p:txBody>
      </p:sp>
      <p:sp>
        <p:nvSpPr>
          <p:cNvPr id="4" name="Retângulo 3"/>
          <p:cNvSpPr/>
          <p:nvPr/>
        </p:nvSpPr>
        <p:spPr>
          <a:xfrm>
            <a:off x="1571604" y="4857452"/>
            <a:ext cx="6500858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indent="0" fontAlgn="auto">
              <a:spcAft>
                <a:spcPts val="0"/>
              </a:spcAft>
              <a:buClr>
                <a:srgbClr val="FF0000"/>
              </a:buClr>
              <a:buSzPct val="75000"/>
              <a:buFont typeface="Wingdings" pitchFamily="2" charset="2"/>
              <a:buChar char="ü"/>
              <a:defRPr/>
            </a:pPr>
            <a:r>
              <a:rPr lang="pt-BR" sz="2400" dirty="0" smtClean="0"/>
              <a:t> Faixa </a:t>
            </a:r>
            <a:r>
              <a:rPr lang="pt-BR" sz="2400" dirty="0"/>
              <a:t>etária estudada; </a:t>
            </a:r>
          </a:p>
          <a:p>
            <a:pPr lvl="2" indent="0" fontAlgn="auto">
              <a:spcAft>
                <a:spcPts val="0"/>
              </a:spcAft>
              <a:buClr>
                <a:srgbClr val="FF0000"/>
              </a:buClr>
              <a:buSzPct val="75000"/>
              <a:buFont typeface="Wingdings" pitchFamily="2" charset="2"/>
              <a:buChar char="ü"/>
              <a:defRPr/>
            </a:pPr>
            <a:r>
              <a:rPr lang="pt-BR" sz="2400" dirty="0" smtClean="0"/>
              <a:t> Coleta </a:t>
            </a:r>
            <a:r>
              <a:rPr lang="pt-BR" sz="2400" dirty="0"/>
              <a:t>de dados;</a:t>
            </a:r>
          </a:p>
          <a:p>
            <a:pPr lvl="2" indent="0" fontAlgn="auto">
              <a:spcAft>
                <a:spcPts val="0"/>
              </a:spcAft>
              <a:buClr>
                <a:srgbClr val="FF0000"/>
              </a:buClr>
              <a:buSzPct val="75000"/>
              <a:buFont typeface="Wingdings" pitchFamily="2" charset="2"/>
              <a:buChar char="ü"/>
              <a:defRPr/>
            </a:pPr>
            <a:r>
              <a:rPr lang="pt-BR" sz="2400" dirty="0" smtClean="0"/>
              <a:t> Tamanho </a:t>
            </a:r>
            <a:r>
              <a:rPr lang="pt-BR" sz="2400" dirty="0"/>
              <a:t>da amostra.</a:t>
            </a:r>
          </a:p>
          <a:p>
            <a:pPr indent="0" fontAlgn="auto">
              <a:spcAft>
                <a:spcPts val="0"/>
              </a:spcAft>
              <a:buClr>
                <a:srgbClr val="FF0000"/>
              </a:buClr>
              <a:buSzPct val="75000"/>
              <a:defRPr/>
            </a:pPr>
            <a:r>
              <a:rPr lang="pt-BR" sz="3100" dirty="0"/>
              <a:t> </a:t>
            </a:r>
          </a:p>
        </p:txBody>
      </p:sp>
      <p:sp>
        <p:nvSpPr>
          <p:cNvPr id="5" name="Retângulo 4"/>
          <p:cNvSpPr/>
          <p:nvPr/>
        </p:nvSpPr>
        <p:spPr>
          <a:xfrm>
            <a:off x="7286644" y="6286520"/>
            <a:ext cx="15468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smtClean="0">
                <a:latin typeface="+mn-lt"/>
              </a:rPr>
              <a:t>(ROBSON, 2004)</a:t>
            </a:r>
            <a:endParaRPr lang="pt-BR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597014"/>
          </a:xfrm>
        </p:spPr>
        <p:txBody>
          <a:bodyPr/>
          <a:lstStyle/>
          <a:p>
            <a:r>
              <a:rPr lang="pt-BR" dirty="0" smtClean="0"/>
              <a:t>Tipos de lesões</a:t>
            </a:r>
            <a:r>
              <a:rPr lang="pt-BR" sz="4800" dirty="0" smtClean="0"/>
              <a:t/>
            </a:r>
            <a:br>
              <a:rPr lang="pt-BR" sz="4800" dirty="0" smtClean="0"/>
            </a:br>
            <a:r>
              <a:rPr lang="pt-BR" sz="4000" dirty="0" smtClean="0"/>
              <a:t>Traumatismos   na dentição decídua</a:t>
            </a:r>
          </a:p>
        </p:txBody>
      </p:sp>
      <p:sp>
        <p:nvSpPr>
          <p:cNvPr id="27650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5014935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pt-BR" b="1" dirty="0" smtClean="0"/>
              <a:t>Tecidos </a:t>
            </a:r>
            <a:r>
              <a:rPr lang="pt-BR" b="1" dirty="0" err="1" smtClean="0"/>
              <a:t>periodontais</a:t>
            </a:r>
            <a:r>
              <a:rPr lang="pt-BR" b="1" dirty="0" smtClean="0"/>
              <a:t> ( luxações)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pt-BR" dirty="0" smtClean="0"/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pt-BR" dirty="0" smtClean="0"/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pt-BR" dirty="0" smtClean="0"/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pt-BR" dirty="0" smtClean="0"/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pt-BR" dirty="0" smtClean="0"/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pt-BR" dirty="0" smtClean="0"/>
          </a:p>
          <a:p>
            <a:pPr marL="609600" indent="-609600">
              <a:lnSpc>
                <a:spcPct val="90000"/>
              </a:lnSpc>
            </a:pPr>
            <a:r>
              <a:rPr lang="pt-BR" b="1" dirty="0" smtClean="0"/>
              <a:t>Tecidos </a:t>
            </a:r>
            <a:r>
              <a:rPr lang="pt-BR" b="1" dirty="0" err="1" smtClean="0"/>
              <a:t>mineralizados</a:t>
            </a:r>
            <a:r>
              <a:rPr lang="pt-BR" b="1" dirty="0" smtClean="0"/>
              <a:t> ( fraturas de esmalte)</a:t>
            </a:r>
          </a:p>
          <a:p>
            <a:pPr marL="609600" indent="-609600">
              <a:lnSpc>
                <a:spcPct val="90000"/>
              </a:lnSpc>
              <a:buClr>
                <a:srgbClr val="F79646"/>
              </a:buClr>
              <a:buNone/>
            </a:pPr>
            <a:endParaRPr lang="pt-BR" b="1" dirty="0" smtClean="0"/>
          </a:p>
          <a:p>
            <a:pPr marL="609600" indent="-609600" algn="r">
              <a:lnSpc>
                <a:spcPct val="90000"/>
              </a:lnSpc>
              <a:buClr>
                <a:srgbClr val="F79646"/>
              </a:buClr>
              <a:buNone/>
            </a:pPr>
            <a:r>
              <a:rPr lang="pt-BR" sz="1600" dirty="0" smtClean="0"/>
              <a:t>(</a:t>
            </a:r>
            <a:r>
              <a:rPr lang="pt-BR" sz="1600" cap="all" dirty="0" smtClean="0"/>
              <a:t>Provenzano; </a:t>
            </a:r>
            <a:r>
              <a:rPr lang="pt-BR" sz="1600" cap="all" dirty="0" err="1" smtClean="0"/>
              <a:t>Assunçâo</a:t>
            </a:r>
            <a:r>
              <a:rPr lang="pt-BR" sz="1600" cap="all" dirty="0" smtClean="0"/>
              <a:t>; </a:t>
            </a:r>
            <a:r>
              <a:rPr lang="pt-BR" sz="1600" cap="all" dirty="0" err="1" smtClean="0"/>
              <a:t>Ferelle</a:t>
            </a:r>
            <a:r>
              <a:rPr lang="pt-BR" sz="1600" dirty="0" smtClean="0"/>
              <a:t>, 2002)</a:t>
            </a:r>
          </a:p>
          <a:p>
            <a:pPr marL="609600" indent="-609600">
              <a:lnSpc>
                <a:spcPct val="90000"/>
              </a:lnSpc>
              <a:buClr>
                <a:srgbClr val="F79646"/>
              </a:buClr>
            </a:pPr>
            <a:endParaRPr lang="pt-BR" b="1" dirty="0" smtClean="0"/>
          </a:p>
          <a:p>
            <a:pPr marL="609600" indent="-609600">
              <a:lnSpc>
                <a:spcPct val="90000"/>
              </a:lnSpc>
              <a:buClr>
                <a:srgbClr val="F79646"/>
              </a:buClr>
              <a:buFont typeface="Wingdings" pitchFamily="2" charset="2"/>
              <a:buNone/>
            </a:pPr>
            <a:endParaRPr lang="pt-BR" dirty="0" smtClean="0"/>
          </a:p>
          <a:p>
            <a:pPr marL="609600" indent="-609600">
              <a:lnSpc>
                <a:spcPct val="90000"/>
              </a:lnSpc>
              <a:buClr>
                <a:srgbClr val="F79646"/>
              </a:buClr>
              <a:buFont typeface="Wingdings" pitchFamily="2" charset="2"/>
              <a:buNone/>
            </a:pPr>
            <a:r>
              <a:rPr lang="pt-BR" dirty="0" smtClean="0"/>
              <a:t>                                   </a:t>
            </a:r>
          </a:p>
          <a:p>
            <a:pPr marL="609600" indent="-609600">
              <a:lnSpc>
                <a:spcPct val="90000"/>
              </a:lnSpc>
              <a:buClr>
                <a:srgbClr val="F79646"/>
              </a:buClr>
              <a:buFont typeface="Wingdings" pitchFamily="2" charset="2"/>
              <a:buNone/>
            </a:pPr>
            <a:r>
              <a:rPr lang="pt-BR" dirty="0" smtClean="0"/>
              <a:t>                                   </a:t>
            </a:r>
          </a:p>
        </p:txBody>
      </p:sp>
      <p:pic>
        <p:nvPicPr>
          <p:cNvPr id="27662" name="Picture 14" descr="21502 CI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000372"/>
            <a:ext cx="3016858" cy="1870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eta para cima 8"/>
          <p:cNvSpPr/>
          <p:nvPr/>
        </p:nvSpPr>
        <p:spPr>
          <a:xfrm>
            <a:off x="857224" y="2500306"/>
            <a:ext cx="4071966" cy="1500198"/>
          </a:xfrm>
          <a:prstGeom prst="upArrow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 algn="ctr">
              <a:lnSpc>
                <a:spcPct val="90000"/>
              </a:lnSpc>
              <a:buClr>
                <a:srgbClr val="F79646"/>
              </a:buClr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Maior </a:t>
            </a:r>
          </a:p>
          <a:p>
            <a:pPr marL="609600" indent="-609600" algn="ctr">
              <a:lnSpc>
                <a:spcPct val="90000"/>
              </a:lnSpc>
              <a:buClr>
                <a:srgbClr val="F79646"/>
              </a:buClr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freqüência</a:t>
            </a:r>
          </a:p>
        </p:txBody>
      </p:sp>
      <p:sp>
        <p:nvSpPr>
          <p:cNvPr id="6" name="Retângulo 5"/>
          <p:cNvSpPr/>
          <p:nvPr/>
        </p:nvSpPr>
        <p:spPr>
          <a:xfrm>
            <a:off x="4786314" y="6072206"/>
            <a:ext cx="4071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>
                <a:latin typeface="+mn-lt"/>
              </a:rPr>
              <a:t>(ANDREASEN, J. O.; ANDREASEN, F. M., 2001)</a:t>
            </a:r>
            <a:endParaRPr lang="pt-BR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ítulo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143000"/>
          </a:xfrm>
        </p:spPr>
        <p:txBody>
          <a:bodyPr/>
          <a:lstStyle/>
          <a:p>
            <a:r>
              <a:rPr lang="pt-BR" dirty="0" smtClean="0"/>
              <a:t>Prevalência dos traumatismos na dentição decídua </a:t>
            </a:r>
          </a:p>
        </p:txBody>
      </p:sp>
      <p:graphicFrame>
        <p:nvGraphicFramePr>
          <p:cNvPr id="28674" name="Gráfico 3"/>
          <p:cNvGraphicFramePr>
            <a:graphicFrameLocks/>
          </p:cNvGraphicFramePr>
          <p:nvPr/>
        </p:nvGraphicFramePr>
        <p:xfrm>
          <a:off x="285720" y="1785926"/>
          <a:ext cx="8501122" cy="4857762"/>
        </p:xfrm>
        <a:graphic>
          <a:graphicData uri="http://schemas.openxmlformats.org/presentationml/2006/ole">
            <p:oleObj spid="_x0000_s28674" name="Gráfico" r:id="rId4" imgW="7791363" imgH="4432176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ítulo 1"/>
          <p:cNvSpPr>
            <a:spLocks noGrp="1"/>
          </p:cNvSpPr>
          <p:nvPr>
            <p:ph type="ctrTitle"/>
          </p:nvPr>
        </p:nvSpPr>
        <p:spPr>
          <a:xfrm>
            <a:off x="642938" y="0"/>
            <a:ext cx="7772400" cy="714356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Etiologia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1500" y="1571625"/>
            <a:ext cx="8215313" cy="2071688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Clr>
                <a:srgbClr val="00B0F0"/>
              </a:buClr>
              <a:buSzPct val="75000"/>
              <a:buFont typeface="Wingdings" pitchFamily="2" charset="2"/>
              <a:buChar char="v"/>
              <a:defRPr/>
            </a:pPr>
            <a:r>
              <a:rPr lang="pt-BR" sz="2400" b="1" dirty="0" smtClean="0">
                <a:solidFill>
                  <a:schemeClr val="tx1"/>
                </a:solidFill>
              </a:rPr>
              <a:t> Falta de coordenação motora;</a:t>
            </a:r>
          </a:p>
          <a:p>
            <a:pPr algn="l" fontAlgn="auto">
              <a:spcAft>
                <a:spcPts val="0"/>
              </a:spcAft>
              <a:buClr>
                <a:srgbClr val="00B0F0"/>
              </a:buClr>
              <a:buSzPct val="75000"/>
              <a:buFont typeface="Wingdings" pitchFamily="2" charset="2"/>
              <a:buChar char="v"/>
              <a:defRPr/>
            </a:pPr>
            <a:r>
              <a:rPr lang="pt-BR" sz="2400" b="1" dirty="0" smtClean="0">
                <a:solidFill>
                  <a:schemeClr val="tx1"/>
                </a:solidFill>
              </a:rPr>
              <a:t> Estágio rudimentar de desenvolvimento dos reflexos;</a:t>
            </a:r>
          </a:p>
          <a:p>
            <a:pPr algn="l" fontAlgn="auto">
              <a:spcAft>
                <a:spcPts val="0"/>
              </a:spcAft>
              <a:buClr>
                <a:srgbClr val="00B0F0"/>
              </a:buClr>
              <a:buSzPct val="75000"/>
              <a:buFont typeface="Wingdings" pitchFamily="2" charset="2"/>
              <a:buChar char="v"/>
              <a:defRPr/>
            </a:pPr>
            <a:r>
              <a:rPr lang="pt-BR" sz="2400" b="1" dirty="0" smtClean="0">
                <a:solidFill>
                  <a:schemeClr val="tx1"/>
                </a:solidFill>
              </a:rPr>
              <a:t> Desproporção entre o tamanho da cabeça em relação ao corpo, nesta idade.</a:t>
            </a:r>
            <a:r>
              <a:rPr lang="pt-BR" sz="2800" dirty="0" smtClean="0">
                <a:solidFill>
                  <a:schemeClr val="tx1"/>
                </a:solidFill>
              </a:rPr>
              <a:t> </a:t>
            </a:r>
            <a:r>
              <a:rPr lang="pt-BR" sz="1600" dirty="0" smtClean="0">
                <a:solidFill>
                  <a:schemeClr val="tx1"/>
                </a:solidFill>
              </a:rPr>
              <a:t>(NELSON-FILHO; ASSED; SILVA, 2005)</a:t>
            </a:r>
            <a:endParaRPr lang="pt-BR" sz="1600" dirty="0" smtClean="0"/>
          </a:p>
          <a:p>
            <a:pPr algn="l" fontAlgn="auto">
              <a:spcAft>
                <a:spcPts val="0"/>
              </a:spcAft>
              <a:buClr>
                <a:srgbClr val="00B0F0"/>
              </a:buClr>
              <a:buSzPct val="75000"/>
              <a:buFont typeface="Wingdings" pitchFamily="2" charset="2"/>
              <a:buChar char="v"/>
              <a:defRPr/>
            </a:pPr>
            <a:endParaRPr lang="pt-BR" sz="1600" dirty="0" smtClean="0">
              <a:solidFill>
                <a:schemeClr val="tx1"/>
              </a:solidFill>
            </a:endParaRP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latin typeface="Calibri" pitchFamily="34" charset="0"/>
            </a:endParaRPr>
          </a:p>
        </p:txBody>
      </p:sp>
      <p:pic>
        <p:nvPicPr>
          <p:cNvPr id="30724" name="Picture 1" descr="Dsc051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643314"/>
            <a:ext cx="1107280" cy="1476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5" name="Picture 11" descr="http://caderninho.files.wordpress.com/2008/11/img_058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3643314"/>
            <a:ext cx="2024511" cy="152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2" descr="C:\Documents and Settings\Guilherme\Meus documentos\Minhas imagens\beb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3929066"/>
            <a:ext cx="1403350" cy="806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7" name="Picture 14" descr="http://bp3.blogger.com/_x7KNEKsxkLg/R1LZJxfIvTI/AAAAAAAAAMk/T89P2iiWCkM/s1600-R/DSCN74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5" y="3690476"/>
            <a:ext cx="1071543" cy="1429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28" name="CaixaDeTexto 17"/>
          <p:cNvSpPr txBox="1">
            <a:spLocks noChangeArrowheads="1"/>
          </p:cNvSpPr>
          <p:nvPr/>
        </p:nvSpPr>
        <p:spPr bwMode="auto">
          <a:xfrm>
            <a:off x="2357422" y="4857760"/>
            <a:ext cx="19240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dirty="0">
                <a:latin typeface="Calibri" pitchFamily="34" charset="0"/>
              </a:rPr>
              <a:t>(GOOGLE  IMAGENS)</a:t>
            </a:r>
          </a:p>
        </p:txBody>
      </p:sp>
      <p:sp>
        <p:nvSpPr>
          <p:cNvPr id="30729" name="Retângulo 23"/>
          <p:cNvSpPr>
            <a:spLocks noChangeArrowheads="1"/>
          </p:cNvSpPr>
          <p:nvPr/>
        </p:nvSpPr>
        <p:spPr bwMode="auto">
          <a:xfrm>
            <a:off x="214282" y="928670"/>
            <a:ext cx="6786610" cy="4616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Calibri" pitchFamily="34" charset="0"/>
              </a:rPr>
              <a:t>± 1 ano         </a:t>
            </a:r>
            <a:r>
              <a:rPr lang="pt-BR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pt-BR" sz="2400" b="1" dirty="0" smtClean="0">
                <a:solidFill>
                  <a:srgbClr val="FFFF00"/>
                </a:solidFill>
                <a:latin typeface="Calibri" pitchFamily="34" charset="0"/>
              </a:rPr>
              <a:t>Quedas</a:t>
            </a:r>
            <a:r>
              <a:rPr lang="pt-BR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pt-BR" sz="2400" b="1" dirty="0">
                <a:solidFill>
                  <a:schemeClr val="bg1"/>
                </a:solidFill>
                <a:latin typeface="Calibri" pitchFamily="34" charset="0"/>
              </a:rPr>
              <a:t>de móveis e da própria altura.</a:t>
            </a:r>
            <a:endParaRPr lang="pt-BR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Seta para a direita listrada 7"/>
          <p:cNvSpPr/>
          <p:nvPr/>
        </p:nvSpPr>
        <p:spPr>
          <a:xfrm>
            <a:off x="1428728" y="928670"/>
            <a:ext cx="428628" cy="428628"/>
          </a:xfrm>
          <a:prstGeom prst="stripedRightArrow">
            <a:avLst/>
          </a:prstGeom>
          <a:solidFill>
            <a:srgbClr val="FF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rgbClr val="00B0F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143504" y="3857628"/>
            <a:ext cx="285750" cy="714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4" name="Retângulo 13"/>
          <p:cNvSpPr/>
          <p:nvPr/>
        </p:nvSpPr>
        <p:spPr>
          <a:xfrm rot="1680000">
            <a:off x="3500423" y="4214816"/>
            <a:ext cx="252413" cy="714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5" name="Retângulo 14"/>
          <p:cNvSpPr/>
          <p:nvPr/>
        </p:nvSpPr>
        <p:spPr>
          <a:xfrm rot="-960000">
            <a:off x="7620000" y="4286250"/>
            <a:ext cx="285750" cy="714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7691438" y="3714750"/>
            <a:ext cx="285750" cy="714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6905625" y="4429125"/>
            <a:ext cx="285750" cy="714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214282" y="5857892"/>
            <a:ext cx="5143536" cy="3571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</a:rPr>
              <a:t>± 6 anos</a:t>
            </a:r>
            <a:r>
              <a:rPr lang="pt-BR" sz="2400" b="1" dirty="0">
                <a:solidFill>
                  <a:schemeClr val="tx1"/>
                </a:solidFill>
              </a:rPr>
              <a:t>          </a:t>
            </a:r>
            <a:r>
              <a:rPr lang="pt-BR" sz="2400" b="1" dirty="0">
                <a:solidFill>
                  <a:srgbClr val="FFFF00"/>
                </a:solidFill>
              </a:rPr>
              <a:t>Quedas</a:t>
            </a:r>
            <a:r>
              <a:rPr lang="pt-BR" sz="2400" b="1" dirty="0">
                <a:solidFill>
                  <a:schemeClr val="tx1"/>
                </a:solidFill>
              </a:rPr>
              <a:t> </a:t>
            </a:r>
            <a:r>
              <a:rPr lang="pt-BR" sz="2400" b="1" dirty="0">
                <a:solidFill>
                  <a:schemeClr val="bg1"/>
                </a:solidFill>
              </a:rPr>
              <a:t>de brinquedos</a:t>
            </a:r>
          </a:p>
        </p:txBody>
      </p:sp>
      <p:sp>
        <p:nvSpPr>
          <p:cNvPr id="20" name="Seta para a direita listrada 19"/>
          <p:cNvSpPr/>
          <p:nvPr/>
        </p:nvSpPr>
        <p:spPr>
          <a:xfrm>
            <a:off x="1428728" y="5857892"/>
            <a:ext cx="357190" cy="357190"/>
          </a:xfrm>
          <a:prstGeom prst="stripedRightArrow">
            <a:avLst/>
          </a:prstGeom>
          <a:solidFill>
            <a:srgbClr val="FF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0742" name="Retângulo 20"/>
          <p:cNvSpPr>
            <a:spLocks noChangeArrowheads="1"/>
          </p:cNvSpPr>
          <p:nvPr/>
        </p:nvSpPr>
        <p:spPr bwMode="auto">
          <a:xfrm>
            <a:off x="5572132" y="5349895"/>
            <a:ext cx="2928927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75000"/>
              <a:buFont typeface="Wingdings" pitchFamily="2" charset="2"/>
              <a:buChar char="ü"/>
            </a:pPr>
            <a:r>
              <a:rPr lang="pt-BR" b="1" dirty="0" smtClean="0">
                <a:latin typeface="Calibri" pitchFamily="34" charset="0"/>
              </a:rPr>
              <a:t>Bicicleta;</a:t>
            </a:r>
          </a:p>
          <a:p>
            <a:pPr>
              <a:buClr>
                <a:srgbClr val="FF0000"/>
              </a:buClr>
              <a:buSzPct val="75000"/>
              <a:buFont typeface="Wingdings" pitchFamily="2" charset="2"/>
              <a:buChar char="ü"/>
            </a:pPr>
            <a:r>
              <a:rPr lang="pt-BR" b="1" dirty="0" smtClean="0">
                <a:latin typeface="Calibri" pitchFamily="34" charset="0"/>
              </a:rPr>
              <a:t>Patins;</a:t>
            </a:r>
          </a:p>
          <a:p>
            <a:pPr>
              <a:buClr>
                <a:srgbClr val="FF0000"/>
              </a:buClr>
              <a:buSzPct val="75000"/>
              <a:buFont typeface="Wingdings" pitchFamily="2" charset="2"/>
              <a:buChar char="ü"/>
            </a:pPr>
            <a:r>
              <a:rPr lang="pt-BR" b="1" dirty="0" smtClean="0">
                <a:latin typeface="Calibri" pitchFamily="34" charset="0"/>
              </a:rPr>
              <a:t>Piscinas;</a:t>
            </a:r>
          </a:p>
          <a:p>
            <a:pPr>
              <a:buClr>
                <a:srgbClr val="FF0000"/>
              </a:buClr>
              <a:buSzPct val="75000"/>
              <a:buFont typeface="Wingdings" pitchFamily="2" charset="2"/>
              <a:buChar char="ü"/>
            </a:pPr>
            <a:r>
              <a:rPr lang="pt-BR" b="1" dirty="0" smtClean="0">
                <a:latin typeface="Calibri" pitchFamily="34" charset="0"/>
              </a:rPr>
              <a:t>Brincadeira </a:t>
            </a:r>
            <a:r>
              <a:rPr lang="pt-BR" b="1" dirty="0">
                <a:latin typeface="Calibri" pitchFamily="34" charset="0"/>
              </a:rPr>
              <a:t>com </a:t>
            </a:r>
            <a:r>
              <a:rPr lang="pt-BR" b="1" dirty="0" smtClean="0">
                <a:latin typeface="Calibri" pitchFamily="34" charset="0"/>
              </a:rPr>
              <a:t>bola;</a:t>
            </a:r>
          </a:p>
          <a:p>
            <a:pPr>
              <a:buClr>
                <a:srgbClr val="FF0000"/>
              </a:buClr>
              <a:buSzPct val="75000"/>
              <a:buFont typeface="Wingdings" pitchFamily="2" charset="2"/>
              <a:buChar char="ü"/>
            </a:pPr>
            <a:r>
              <a:rPr lang="pt-BR" b="1" dirty="0" smtClean="0">
                <a:latin typeface="Calibri" pitchFamily="34" charset="0"/>
              </a:rPr>
              <a:t>Parques</a:t>
            </a:r>
            <a:r>
              <a:rPr lang="pt-BR" sz="2000" b="1" dirty="0" smtClean="0">
                <a:latin typeface="Calibri" pitchFamily="34" charset="0"/>
              </a:rPr>
              <a:t>.</a:t>
            </a:r>
            <a:endParaRPr lang="pt-BR" sz="2000" b="1" dirty="0">
              <a:latin typeface="Calibri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357158" y="6215082"/>
            <a:ext cx="53578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>
                <a:latin typeface="+mn-lt"/>
              </a:rPr>
              <a:t>(DUARTE, D. A.; MOTTA, L. F. G.; GUEDES-PINTO, A. C, 1998)</a:t>
            </a:r>
            <a:endParaRPr lang="pt-BR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2286</TotalTime>
  <Words>1884</Words>
  <Application>Microsoft Office PowerPoint</Application>
  <PresentationFormat>Apresentação na tela (4:3)</PresentationFormat>
  <Paragraphs>222</Paragraphs>
  <Slides>26</Slides>
  <Notes>21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26</vt:i4>
      </vt:variant>
    </vt:vector>
  </HeadingPairs>
  <TitlesOfParts>
    <vt:vector size="29" baseType="lpstr">
      <vt:lpstr>Tema do Office</vt:lpstr>
      <vt:lpstr>Gráfico</vt:lpstr>
      <vt:lpstr>Planilha do Microsoft Office Excel 97-2003</vt:lpstr>
      <vt:lpstr>Slide 1</vt:lpstr>
      <vt:lpstr>Introdução</vt:lpstr>
      <vt:lpstr>Traumatismo em dentes decíduos</vt:lpstr>
      <vt:lpstr>Classificação  dos traumatismos dentais</vt:lpstr>
      <vt:lpstr>Objetivos:</vt:lpstr>
      <vt:lpstr>As discrepâncias entre as investigações ocorrem devido a fatores que incluem:</vt:lpstr>
      <vt:lpstr>Tipos de lesões Traumatismos   na dentição decídua</vt:lpstr>
      <vt:lpstr>Prevalência dos traumatismos na dentição decídua </vt:lpstr>
      <vt:lpstr>Etiologia</vt:lpstr>
      <vt:lpstr>Etiologia  Fatores predisponentes</vt:lpstr>
      <vt:lpstr>Distribuição das injúrias traumáticas de acordo com o local de ocorrência</vt:lpstr>
      <vt:lpstr>Tipo e número de dentes mais afetados</vt:lpstr>
      <vt:lpstr>Freqüência dos traumas de acordo com  o gênero.  </vt:lpstr>
      <vt:lpstr>Influência da idade da criança no momento do traumatismo</vt:lpstr>
      <vt:lpstr>As lesões traumáticas podem apresentar:</vt:lpstr>
      <vt:lpstr>Seqüelas que podem apresentar nos dentes decíduos traumatizados: </vt:lpstr>
      <vt:lpstr>Classificação de trauma            Força e direção do impacto  </vt:lpstr>
      <vt:lpstr>Distúrbios de desenvolvimento nos dentes permanentes em decorrência de trauma nos dentes decíduos</vt:lpstr>
      <vt:lpstr>Tempo decorrido entre o traumatismo e a busca por atendimento </vt:lpstr>
      <vt:lpstr>Conclusão</vt:lpstr>
      <vt:lpstr>Referências</vt:lpstr>
      <vt:lpstr>Por me conduzir e proteger por essas estradas ... Por me proporcionar vitória tão cheia de luz!</vt:lpstr>
      <vt:lpstr>Dedico este trabalho a meu amado esposo Paulo Henrique e ao nosso filho Fernando.</vt:lpstr>
      <vt:lpstr>Slide 24</vt:lpstr>
      <vt:lpstr>Slide 25</vt:lpstr>
      <vt:lpstr>Foi um prazer conhecer todos vocês!  Fiquem com Deus.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Paulo</dc:creator>
  <cp:lastModifiedBy>.</cp:lastModifiedBy>
  <cp:revision>224</cp:revision>
  <dcterms:created xsi:type="dcterms:W3CDTF">2009-11-05T22:18:47Z</dcterms:created>
  <dcterms:modified xsi:type="dcterms:W3CDTF">2009-11-29T20:08:54Z</dcterms:modified>
</cp:coreProperties>
</file>