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76896" autoAdjust="0"/>
  </p:normalViewPr>
  <p:slideViewPr>
    <p:cSldViewPr>
      <p:cViewPr varScale="1">
        <p:scale>
          <a:sx n="56" d="100"/>
          <a:sy n="56" d="100"/>
        </p:scale>
        <p:origin x="-9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14B0A2-C8D0-4FF2-9826-7DB2F209F119}" type="datetimeFigureOut">
              <a:rPr lang="pt-BR" smtClean="0"/>
              <a:pPr/>
              <a:t>30/11/2009</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67A2B1-CA1C-404B-90FC-08A339FDE0EE}"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lnSpcReduction="10000"/>
          </a:bodyPr>
          <a:lstStyle/>
          <a:p>
            <a:r>
              <a:rPr lang="pt-BR" sz="1200" kern="1200" dirty="0" smtClean="0">
                <a:solidFill>
                  <a:schemeClr val="tx1"/>
                </a:solidFill>
                <a:latin typeface="+mn-lt"/>
                <a:ea typeface="+mn-ea"/>
                <a:cs typeface="+mn-cs"/>
              </a:rPr>
              <a:t>A participação da população maior de 60 anos no total da população nacional passou de 4,2%, em 1950, para 8,6% em 2000, devendo chegar a 14,2% em 2020. Esta mudança no perfil da população brasileira, verificada também em outros países, está provocando uma série de debates e a mobilização da sociedade, assim como a definição de políticas públicas voltadas para este segmento. No Brasil, a população de idosos soma 14,5 milhões de pessoas, o dobro do número registrado em 1980. </a:t>
            </a:r>
          </a:p>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Idosos que moram no próprio lar e que são funcionalmente independentes permite maior autonomia nos cuidados necessários à conservação de sua saúde bucal em relação aos idosos institucionalizados (MESAS, ANDRADE, CABRERA, 2006). Levando em consideração a precariedade da situação de saúde bucal tanto em idosos institucionalizados quanto os que vivem em comunidades, há a necessidade de programas de saúde bucal que atendam as necessidades específicas da população idosa, sendo necessário adotar medidas preventivas, curativas, educativas e reabilitadoras permanentes, por parte do governo e/ou instituições filantrópicas (GAIÃO, ALMEIDA, HEUKELBACH, 2005; MESAS, ANDRADE, CABRERA, 2006). </a:t>
            </a:r>
          </a:p>
          <a:p>
            <a:endParaRPr lang="pt-BR" sz="1200" kern="1200" dirty="0" smtClean="0">
              <a:solidFill>
                <a:schemeClr val="tx1"/>
              </a:solidFill>
              <a:latin typeface="+mn-lt"/>
              <a:ea typeface="+mn-ea"/>
              <a:cs typeface="+mn-cs"/>
            </a:endParaRPr>
          </a:p>
          <a:p>
            <a:r>
              <a:rPr lang="pt-BR" sz="1200" kern="1200" dirty="0" smtClean="0">
                <a:solidFill>
                  <a:schemeClr val="tx1"/>
                </a:solidFill>
                <a:latin typeface="+mn-lt"/>
                <a:ea typeface="+mn-ea"/>
                <a:cs typeface="+mn-cs"/>
              </a:rPr>
              <a:t>Na antiguidade, doenças, guerras, pestes, alimentação deficiente e péssima higiene dificultavam que as pessoas chegassem à idade avançada (BORAKS, 2002). O desenvolvimento dos antibióticos, a importância do preparo físico, dieta adequada, acupuntura e estudos científicos dos fitoterápicos têm auxiliado no alívio do sofrimento do ser humano, tornando sua existência mais prazerosa, saudável e longeva (BRUNETTI E MONTENEGRO, 2002). </a:t>
            </a:r>
            <a:r>
              <a:rPr lang="pt-BR" sz="1200" kern="1200" dirty="0" err="1" smtClean="0">
                <a:solidFill>
                  <a:schemeClr val="tx1"/>
                </a:solidFill>
                <a:latin typeface="+mn-lt"/>
                <a:ea typeface="+mn-ea"/>
                <a:cs typeface="+mn-cs"/>
              </a:rPr>
              <a:t>Consequentemente</a:t>
            </a:r>
            <a:r>
              <a:rPr lang="pt-BR" sz="1200" kern="1200" dirty="0" smtClean="0">
                <a:solidFill>
                  <a:schemeClr val="tx1"/>
                </a:solidFill>
                <a:latin typeface="+mn-lt"/>
                <a:ea typeface="+mn-ea"/>
                <a:cs typeface="+mn-cs"/>
              </a:rPr>
              <a:t>, a pirâmide populacional brasileira tem sofrido modificações ao longo dos últimos anos, devido à elevação da esperança de vida ao nascer e ao envelhecimento populacional (MOIMAZ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2004), sendo um dos fenômenos demográficos mais importantes da atualidade (SILVA, SOUZA WADA, 2005). Com o aumento do número de idosos tem-se uma demanda crescente e diversificada para a atenção e a assistência odontológica desse grupo</a:t>
            </a:r>
          </a:p>
          <a:p>
            <a:r>
              <a:rPr lang="pt-BR" sz="1200" kern="1200" dirty="0" smtClean="0">
                <a:solidFill>
                  <a:schemeClr val="tx1"/>
                </a:solidFill>
                <a:latin typeface="+mn-lt"/>
                <a:ea typeface="+mn-ea"/>
                <a:cs typeface="+mn-cs"/>
              </a:rPr>
              <a:t>ao invés de representar uma conquista da sociedade, o envelhecimento populacional pode ser um grande problema, visto que os anos de vida ganhos não podem ser vividos em condições de independência e saúde, gerando mais custos ao sistema público (COLUSSI, FREITAS, CALVO, 2004). O estigma de uma velhice associada à perda, doença e incapacidade muitas vezes é absorvido pelos mais jovens e transmitidos aos idosos</a:t>
            </a:r>
          </a:p>
          <a:p>
            <a:r>
              <a:rPr lang="pt-BR" sz="1200" kern="1200" dirty="0" smtClean="0">
                <a:solidFill>
                  <a:schemeClr val="tx1"/>
                </a:solidFill>
                <a:latin typeface="+mn-lt"/>
                <a:ea typeface="+mn-ea"/>
                <a:cs typeface="+mn-cs"/>
              </a:rPr>
              <a:t>Para redefinir o papel social do idoso, a expressão contemporânea usada é “terceira idade”, uma nova construção social referida entre a vida adulta e a velhice. Esta terminologia é usada para designar um envelhecimento ativo e independente</a:t>
            </a:r>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3</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A velhice é uma categoria social e culturalmente construída, na qual o processo de envelhecer se dá de forma diferente entre os indivíduos, nesta fase são evidentes algumas limitações, mas não a ponto de incapacitar o idoso para a vida (JARDIM, MEDEIROS, BRITO, 2006). As perdas biopsicossociais, que ocorrem com o paciente idoso, passam por algumas etapas como a de impacto, negação, depressão e aceitação (SCELZA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2001). A </a:t>
            </a:r>
            <a:r>
              <a:rPr lang="pt-BR" sz="1200" kern="1200" dirty="0" err="1" smtClean="0">
                <a:solidFill>
                  <a:schemeClr val="tx1"/>
                </a:solidFill>
                <a:latin typeface="+mn-lt"/>
                <a:ea typeface="+mn-ea"/>
                <a:cs typeface="+mn-cs"/>
              </a:rPr>
              <a:t>senescência</a:t>
            </a:r>
            <a:r>
              <a:rPr lang="pt-BR" sz="1200" kern="1200" dirty="0" smtClean="0">
                <a:solidFill>
                  <a:schemeClr val="tx1"/>
                </a:solidFill>
                <a:latin typeface="+mn-lt"/>
                <a:ea typeface="+mn-ea"/>
                <a:cs typeface="+mn-cs"/>
              </a:rPr>
              <a:t> é caracterizada pelo declínio da capacidade funcional do organismo, sendo um processo natural, compromete progressivamente aspectos físicos e cognitivos (CANCELA, 2008).</a:t>
            </a:r>
          </a:p>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Diversas são as mudanças de interesse protético na terceira idade. Muitos problemas fisiológicos, patológicos e funcionais ocorrem com os dentes na terceira idade, como, redução da câmara pulpar, escurecimento da estrutura dentária, </a:t>
            </a:r>
            <a:r>
              <a:rPr lang="pt-BR" sz="1200" kern="1200" dirty="0" err="1" smtClean="0">
                <a:solidFill>
                  <a:schemeClr val="tx1"/>
                </a:solidFill>
                <a:latin typeface="+mn-lt"/>
                <a:ea typeface="+mn-ea"/>
                <a:cs typeface="+mn-cs"/>
              </a:rPr>
              <a:t>friabilidade</a:t>
            </a:r>
            <a:r>
              <a:rPr lang="pt-BR" sz="1200" kern="1200" dirty="0" smtClean="0">
                <a:solidFill>
                  <a:schemeClr val="tx1"/>
                </a:solidFill>
                <a:latin typeface="+mn-lt"/>
                <a:ea typeface="+mn-ea"/>
                <a:cs typeface="+mn-cs"/>
              </a:rPr>
              <a:t> da estrutura dentária, aumento do número de cáries de raiz, aumento da problemática </a:t>
            </a:r>
            <a:r>
              <a:rPr lang="pt-BR" sz="1200" kern="1200" dirty="0" err="1" smtClean="0">
                <a:solidFill>
                  <a:schemeClr val="tx1"/>
                </a:solidFill>
                <a:latin typeface="+mn-lt"/>
                <a:ea typeface="+mn-ea"/>
                <a:cs typeface="+mn-cs"/>
              </a:rPr>
              <a:t>periodontal</a:t>
            </a:r>
            <a:r>
              <a:rPr lang="pt-BR" sz="1200" kern="1200" dirty="0" smtClean="0">
                <a:solidFill>
                  <a:schemeClr val="tx1"/>
                </a:solidFill>
                <a:latin typeface="+mn-lt"/>
                <a:ea typeface="+mn-ea"/>
                <a:cs typeface="+mn-cs"/>
              </a:rPr>
              <a:t>, diminuição das pontas de cúspide/abrasão fisiológica, dificuldade no condicionamento ácido do esmalte. Mudanças como perda da dimensão vertical de oclusão (DVO), dificuldade de obter relações </a:t>
            </a:r>
            <a:r>
              <a:rPr lang="pt-BR" sz="1200" kern="1200" dirty="0" err="1" smtClean="0">
                <a:solidFill>
                  <a:schemeClr val="tx1"/>
                </a:solidFill>
                <a:latin typeface="+mn-lt"/>
                <a:ea typeface="+mn-ea"/>
                <a:cs typeface="+mn-cs"/>
              </a:rPr>
              <a:t>maxilo-mandibulares</a:t>
            </a:r>
            <a:r>
              <a:rPr lang="pt-BR" sz="1200" kern="1200" dirty="0" smtClean="0">
                <a:solidFill>
                  <a:schemeClr val="tx1"/>
                </a:solidFill>
                <a:latin typeface="+mn-lt"/>
                <a:ea typeface="+mn-ea"/>
                <a:cs typeface="+mn-cs"/>
              </a:rPr>
              <a:t>, diminuição da espessura do epitélio e alteração na </a:t>
            </a:r>
            <a:r>
              <a:rPr lang="pt-BR" sz="1200" kern="1200" dirty="0" err="1" smtClean="0">
                <a:solidFill>
                  <a:schemeClr val="tx1"/>
                </a:solidFill>
                <a:latin typeface="+mn-lt"/>
                <a:ea typeface="+mn-ea"/>
                <a:cs typeface="+mn-cs"/>
              </a:rPr>
              <a:t>resiliência</a:t>
            </a:r>
            <a:r>
              <a:rPr lang="pt-BR" sz="1200" kern="1200" dirty="0" smtClean="0">
                <a:solidFill>
                  <a:schemeClr val="tx1"/>
                </a:solidFill>
                <a:latin typeface="+mn-lt"/>
                <a:ea typeface="+mn-ea"/>
                <a:cs typeface="+mn-cs"/>
              </a:rPr>
              <a:t> da mucosa, xerostomia e mudanças na mucosa, são fatores que podem dificultar a confecção da prótese total, bem como, dificultar a adaptação dos pacientes às próteses totais</a:t>
            </a:r>
          </a:p>
          <a:p>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4</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sz="1200" kern="1200" dirty="0" smtClean="0">
                <a:solidFill>
                  <a:schemeClr val="tx1"/>
                </a:solidFill>
                <a:latin typeface="+mn-lt"/>
                <a:ea typeface="+mn-ea"/>
                <a:cs typeface="+mn-cs"/>
              </a:rPr>
              <a:t>A diminuição do fluxo salivar, xerostomia, é um dos efeitos mais comuns dos fármacos, mas podem ocorrer também por alteração fisiológica </a:t>
            </a:r>
          </a:p>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Cabrera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(2007) analisaram a associação de fluxo salivar baixo e o uso de drogas psicoativas (</a:t>
            </a:r>
            <a:r>
              <a:rPr lang="pt-BR" sz="1200" kern="1200" dirty="0" err="1" smtClean="0">
                <a:solidFill>
                  <a:schemeClr val="tx1"/>
                </a:solidFill>
                <a:latin typeface="+mn-lt"/>
                <a:ea typeface="+mn-ea"/>
                <a:cs typeface="+mn-cs"/>
              </a:rPr>
              <a:t>antidrepessivos</a:t>
            </a:r>
            <a:r>
              <a:rPr lang="pt-BR" sz="1200" kern="1200" dirty="0" smtClean="0">
                <a:solidFill>
                  <a:schemeClr val="tx1"/>
                </a:solidFill>
                <a:latin typeface="+mn-lt"/>
                <a:ea typeface="+mn-ea"/>
                <a:cs typeface="+mn-cs"/>
              </a:rPr>
              <a:t>, anticonvulsivantes, sedativos, </a:t>
            </a:r>
            <a:r>
              <a:rPr lang="pt-BR" sz="1200" kern="1200" dirty="0" err="1" smtClean="0">
                <a:solidFill>
                  <a:schemeClr val="tx1"/>
                </a:solidFill>
                <a:latin typeface="+mn-lt"/>
                <a:ea typeface="+mn-ea"/>
                <a:cs typeface="+mn-cs"/>
              </a:rPr>
              <a:t>antipsicóticos</a:t>
            </a:r>
            <a:r>
              <a:rPr lang="pt-BR" sz="1200" kern="1200" dirty="0" smtClean="0">
                <a:solidFill>
                  <a:schemeClr val="tx1"/>
                </a:solidFill>
                <a:latin typeface="+mn-lt"/>
                <a:ea typeface="+mn-ea"/>
                <a:cs typeface="+mn-cs"/>
              </a:rPr>
              <a:t>, hipnóticos ou ansiolíticos) entre idosos. Foram avaliados 267 idosos de 60 a 74 anos. O uso de drogas psicoativas foi observado em 31 idosos (11,6%). Os resultados obtidos mostraram que, nesta população de idosos independentes e não institucionalizados, há uma diminuição do fluxo salivar nos indivíduos que usavam continuamente algum tipo de droga psicoativa.</a:t>
            </a:r>
          </a:p>
          <a:p>
            <a:endParaRPr lang="pt-B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A xerostomia causa a diminuição da película de saliva entre o tecido </a:t>
            </a:r>
            <a:r>
              <a:rPr lang="pt-BR" sz="1200" kern="1200" dirty="0" err="1" smtClean="0">
                <a:solidFill>
                  <a:schemeClr val="tx1"/>
                </a:solidFill>
                <a:latin typeface="+mn-lt"/>
                <a:ea typeface="+mn-ea"/>
                <a:cs typeface="+mn-cs"/>
              </a:rPr>
              <a:t>fibromucoso</a:t>
            </a:r>
            <a:r>
              <a:rPr lang="pt-BR" sz="1200" kern="1200" dirty="0" smtClean="0">
                <a:solidFill>
                  <a:schemeClr val="tx1"/>
                </a:solidFill>
                <a:latin typeface="+mn-lt"/>
                <a:ea typeface="+mn-ea"/>
                <a:cs typeface="+mn-cs"/>
              </a:rPr>
              <a:t> e a prótese, ocasionando redução da retenção. A xerostomia pode causar, ainda, maior fragilidade e incômodos, bem como propiciar o aparecimento de lesões por toda a cavidade bucal (MONTENEGRO, MARCHINI, BUNETTI, 2002).</a:t>
            </a:r>
          </a:p>
          <a:p>
            <a:r>
              <a:rPr lang="pt-BR" sz="1200" kern="1200" dirty="0" smtClean="0">
                <a:solidFill>
                  <a:schemeClr val="tx1"/>
                </a:solidFill>
                <a:latin typeface="+mn-lt"/>
                <a:ea typeface="+mn-ea"/>
                <a:cs typeface="+mn-cs"/>
              </a:rPr>
              <a:t>decorrente do envelhecimento</a:t>
            </a:r>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5</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lnSpcReduction="10000"/>
          </a:bodyPr>
          <a:lstStyle/>
          <a:p>
            <a:r>
              <a:rPr lang="pt-BR" sz="1200" kern="1200" dirty="0" smtClean="0">
                <a:solidFill>
                  <a:schemeClr val="tx1"/>
                </a:solidFill>
                <a:latin typeface="+mn-lt"/>
                <a:ea typeface="+mn-ea"/>
                <a:cs typeface="+mn-cs"/>
              </a:rPr>
              <a:t>A maior mobilidade e volume da língua causada pelo auxílio excessivo da língua no preparo do bolo alimentar, especialmente em pacientes com muitas perdas dentárias e xerostomia, pode causar transtornos em casos de próteses totais, dificultando a moldagem e adaptação dos pacientes a novas próteses (MONTENEGRO, MARCHINI, BUNETTI, 2002).</a:t>
            </a:r>
          </a:p>
          <a:p>
            <a:r>
              <a:rPr lang="pt-BR" sz="1200" kern="1200" dirty="0" smtClean="0">
                <a:solidFill>
                  <a:schemeClr val="tx1"/>
                </a:solidFill>
                <a:latin typeface="+mn-lt"/>
                <a:ea typeface="+mn-ea"/>
                <a:cs typeface="+mn-cs"/>
              </a:rPr>
              <a:t>	</a:t>
            </a:r>
            <a:r>
              <a:rPr lang="pt-BR" sz="1200" kern="1200" dirty="0" err="1" smtClean="0">
                <a:solidFill>
                  <a:schemeClr val="tx1"/>
                </a:solidFill>
                <a:latin typeface="+mn-lt"/>
                <a:ea typeface="+mn-ea"/>
                <a:cs typeface="+mn-cs"/>
              </a:rPr>
              <a:t>Koshino</a:t>
            </a:r>
            <a:r>
              <a:rPr lang="pt-BR" sz="1200" kern="1200" dirty="0" smtClean="0">
                <a:solidFill>
                  <a:schemeClr val="tx1"/>
                </a:solidFill>
                <a:latin typeface="+mn-lt"/>
                <a:ea typeface="+mn-ea"/>
                <a:cs typeface="+mn-cs"/>
              </a:rPr>
              <a:t>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t>
            </a:r>
            <a:r>
              <a:rPr lang="pt-BR" sz="1200" kern="1200" dirty="0" err="1" smtClean="0">
                <a:solidFill>
                  <a:schemeClr val="tx1"/>
                </a:solidFill>
                <a:latin typeface="+mn-lt"/>
                <a:ea typeface="+mn-ea"/>
                <a:cs typeface="+mn-cs"/>
              </a:rPr>
              <a:t>al</a:t>
            </a:r>
            <a:r>
              <a:rPr lang="pt-BR" sz="1200" kern="1200" dirty="0" smtClean="0">
                <a:solidFill>
                  <a:schemeClr val="tx1"/>
                </a:solidFill>
                <a:latin typeface="+mn-lt"/>
                <a:ea typeface="+mn-ea"/>
                <a:cs typeface="+mn-cs"/>
              </a:rPr>
              <a:t> (1997) verificou que a habilidade motora língua diminui com o avanço da idade. Constatou-se também que o desempenho mastigatório foi associado com a habilidade motora da língua. Esse resultado tem um significado importante em que o desempenho mastigatório do paciente com próteses é associado a habilidade motora da língua do paciente, ainda que a prótese se harmoniza com o sistema </a:t>
            </a:r>
            <a:r>
              <a:rPr lang="pt-BR" sz="1200" kern="1200" dirty="0" err="1" smtClean="0">
                <a:solidFill>
                  <a:schemeClr val="tx1"/>
                </a:solidFill>
                <a:latin typeface="+mn-lt"/>
                <a:ea typeface="+mn-ea"/>
                <a:cs typeface="+mn-cs"/>
              </a:rPr>
              <a:t>estomatognático</a:t>
            </a:r>
            <a:r>
              <a:rPr lang="pt-BR" sz="1200" kern="1200" dirty="0" smtClean="0">
                <a:solidFill>
                  <a:schemeClr val="tx1"/>
                </a:solidFill>
                <a:latin typeface="+mn-lt"/>
                <a:ea typeface="+mn-ea"/>
                <a:cs typeface="+mn-cs"/>
              </a:rPr>
              <a:t>. Além disso, esse resultado parece apoiar a descrição de muitos livros de que a língua participa da retenção e estabilidade da prótese total. A Doença de Alzheimer e o Mal de Parkinson podem apresentar diversos graus de envolvimento, mas podem causar um descontrole motor com evidentes implicações em manter as próteses estáveis na cavidade bucal. A instabilidade gera problemas oclusais e lesões na </a:t>
            </a:r>
            <a:r>
              <a:rPr lang="pt-BR" sz="1200" kern="1200" dirty="0" err="1" smtClean="0">
                <a:solidFill>
                  <a:schemeClr val="tx1"/>
                </a:solidFill>
                <a:latin typeface="+mn-lt"/>
                <a:ea typeface="+mn-ea"/>
                <a:cs typeface="+mn-cs"/>
              </a:rPr>
              <a:t>fibromucosa</a:t>
            </a:r>
            <a:r>
              <a:rPr lang="pt-BR" sz="1200" kern="1200" dirty="0" smtClean="0">
                <a:solidFill>
                  <a:schemeClr val="tx1"/>
                </a:solidFill>
                <a:latin typeface="+mn-lt"/>
                <a:ea typeface="+mn-ea"/>
                <a:cs typeface="+mn-cs"/>
              </a:rPr>
              <a:t>. Diversos estágios clínicos de neuroses, psicoses e demências podem contra-indicar a confecção e uso de novas próteses totais em idosos. Optar por fazer acertos nas atuais pode ser uma medida clínica aconselhável para diversas situações de instabilidade mental permanente evitando o descarte quase imediato das novas próteses pelos pacientes nestas condições clínicas. Casos mais avançados podem obrigar à remoção das próteses, mas os nutricionistas de suporte devem se fazer presentes com dietas que compensem os alimentos que deixará de ingerir nesta fase</a:t>
            </a:r>
          </a:p>
          <a:p>
            <a:endParaRPr lang="pt-BR" dirty="0" smtClean="0"/>
          </a:p>
          <a:p>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6</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sz="1200" kern="1200" dirty="0" smtClean="0">
                <a:solidFill>
                  <a:schemeClr val="tx1"/>
                </a:solidFill>
                <a:latin typeface="+mn-lt"/>
                <a:ea typeface="+mn-ea"/>
                <a:cs typeface="+mn-cs"/>
              </a:rPr>
              <a:t>No mundo todo, a perda dos dentes é vista como uma relação direta com o envelhecimento (WOLF, 1998), fato que só ocorre devido ao descuido com a saúde bucal ocasionando a perda dos dentes. O </a:t>
            </a:r>
            <a:r>
              <a:rPr lang="pt-BR" sz="1200" kern="1200" dirty="0" err="1" smtClean="0">
                <a:solidFill>
                  <a:schemeClr val="tx1"/>
                </a:solidFill>
                <a:latin typeface="+mn-lt"/>
                <a:ea typeface="+mn-ea"/>
                <a:cs typeface="+mn-cs"/>
              </a:rPr>
              <a:t>edentulismo</a:t>
            </a:r>
            <a:r>
              <a:rPr lang="pt-BR" sz="1200" kern="1200" dirty="0" smtClean="0">
                <a:solidFill>
                  <a:schemeClr val="tx1"/>
                </a:solidFill>
                <a:latin typeface="+mn-lt"/>
                <a:ea typeface="+mn-ea"/>
                <a:cs typeface="+mn-cs"/>
              </a:rPr>
              <a:t> (ausência total de dentes) é a expressão máxima da mutilação dentária. A obtenção da dimensão vertical de oclusão em pacientes desdentados totais torna-se um grande problema, devido à possibilidade de haver erro durante a sua obtenção. </a:t>
            </a:r>
          </a:p>
          <a:p>
            <a:r>
              <a:rPr lang="pt-BR" sz="1200" kern="1200" dirty="0" smtClean="0">
                <a:solidFill>
                  <a:schemeClr val="tx1"/>
                </a:solidFill>
                <a:latin typeface="+mn-lt"/>
                <a:ea typeface="+mn-ea"/>
                <a:cs typeface="+mn-cs"/>
              </a:rPr>
              <a:t>De acordo com Dias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(2006) a literatura cita inúmeros métodos para a realização dos registros </a:t>
            </a:r>
            <a:r>
              <a:rPr lang="pt-BR" sz="1200" kern="1200" dirty="0" err="1" smtClean="0">
                <a:solidFill>
                  <a:schemeClr val="tx1"/>
                </a:solidFill>
                <a:latin typeface="+mn-lt"/>
                <a:ea typeface="+mn-ea"/>
                <a:cs typeface="+mn-cs"/>
              </a:rPr>
              <a:t>intermaxilares</a:t>
            </a:r>
            <a:r>
              <a:rPr lang="pt-BR" sz="1200" kern="1200" dirty="0" smtClean="0">
                <a:solidFill>
                  <a:schemeClr val="tx1"/>
                </a:solidFill>
                <a:latin typeface="+mn-lt"/>
                <a:ea typeface="+mn-ea"/>
                <a:cs typeface="+mn-cs"/>
              </a:rPr>
              <a:t>, sendo os mais praticados os métodos de Willis, da deglutição e da fonética. Concluíram que a Dimensão Vertical de Oclusão é de suma importância já que apresenta eficiência funcional do mecanismo dental, como também auxilia na manutenção da harmonia facial, facilitando a deglutição e permitindo a articulação adequada das palavras. Para uma correta determinação da Dimensão Vertical de Oclusão, assim com para a escolha do método de obtenção, é de grande valia o conhecimento técnico-científico do profissional, o senso crítico para cada caso em particular, como também a relação profissional-paciente de forma harmônica. Desta forma, aconselha-se o emprego da associação de duas ou mais técnicas para ga­rantir o sucesso na tomada da Dimensão Vertical de Oclusão, bem como a obtenção da opinião do paciente do conforto da peça.</a:t>
            </a:r>
          </a:p>
          <a:p>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7</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sz="1200" kern="1200" dirty="0" smtClean="0">
                <a:solidFill>
                  <a:schemeClr val="tx1"/>
                </a:solidFill>
                <a:latin typeface="+mn-lt"/>
                <a:ea typeface="+mn-ea"/>
                <a:cs typeface="+mn-cs"/>
              </a:rPr>
              <a:t>Embora a cooperação dos pacientes tenha importância relativa para este trabalho, a não cooperação absoluta pode se tornar fator complicador, especialmente em desdentados totais (BRUNETTI, MONTENEGRO, MARCHINI, 2002). Pacientes idosos podem não cooperar com este passo clínico devido a diversas complicações sistêmicas incluindo a dificuldade do controle neuromuscular.</a:t>
            </a:r>
          </a:p>
          <a:p>
            <a:r>
              <a:rPr lang="pt-BR" sz="1200" b="1" kern="1200" dirty="0" smtClean="0">
                <a:solidFill>
                  <a:schemeClr val="tx1"/>
                </a:solidFill>
                <a:latin typeface="+mn-lt"/>
                <a:ea typeface="+mn-ea"/>
                <a:cs typeface="+mn-cs"/>
              </a:rPr>
              <a:t/>
            </a:r>
            <a:br>
              <a:rPr lang="pt-BR" sz="1200" b="1" kern="1200" dirty="0" smtClean="0">
                <a:solidFill>
                  <a:schemeClr val="tx1"/>
                </a:solidFill>
                <a:latin typeface="+mn-lt"/>
                <a:ea typeface="+mn-ea"/>
                <a:cs typeface="+mn-cs"/>
              </a:rPr>
            </a:br>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8</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sz="1200" kern="1200" dirty="0" smtClean="0">
                <a:solidFill>
                  <a:schemeClr val="tx1"/>
                </a:solidFill>
                <a:latin typeface="+mn-lt"/>
                <a:ea typeface="+mn-ea"/>
                <a:cs typeface="+mn-cs"/>
              </a:rPr>
              <a:t>Odontologia deve atuar como um agente de integração na sociedade, influenciando o suporte social, na medida em que mantém a saúde bucal do idoso, possibilitando a este uma aparência agradável, melhor auto-estima, maior capacidade de fonação, além de contribuir para a integração do idoso ao meio social</a:t>
            </a:r>
          </a:p>
          <a:p>
            <a:endParaRPr lang="pt-BR" sz="1200" kern="1200" dirty="0" smtClean="0">
              <a:solidFill>
                <a:schemeClr val="tx1"/>
              </a:solidFill>
              <a:latin typeface="+mn-lt"/>
              <a:ea typeface="+mn-ea"/>
              <a:cs typeface="+mn-cs"/>
            </a:endParaRPr>
          </a:p>
          <a:p>
            <a:r>
              <a:rPr lang="pt-BR" sz="1200" kern="1200" dirty="0" smtClean="0">
                <a:solidFill>
                  <a:schemeClr val="tx1"/>
                </a:solidFill>
                <a:latin typeface="+mn-lt"/>
                <a:ea typeface="+mn-ea"/>
                <a:cs typeface="+mn-cs"/>
              </a:rPr>
              <a:t>o elevado índice de CPOD e alta porcentagem de </a:t>
            </a:r>
            <a:r>
              <a:rPr lang="pt-BR" sz="1200" kern="1200" dirty="0" err="1" smtClean="0">
                <a:solidFill>
                  <a:schemeClr val="tx1"/>
                </a:solidFill>
                <a:latin typeface="+mn-lt"/>
                <a:ea typeface="+mn-ea"/>
                <a:cs typeface="+mn-cs"/>
              </a:rPr>
              <a:t>edentulismo</a:t>
            </a:r>
            <a:r>
              <a:rPr lang="pt-BR" sz="1200" kern="1200" dirty="0" smtClean="0">
                <a:solidFill>
                  <a:schemeClr val="tx1"/>
                </a:solidFill>
                <a:latin typeface="+mn-lt"/>
                <a:ea typeface="+mn-ea"/>
                <a:cs typeface="+mn-cs"/>
              </a:rPr>
              <a:t> caracterizam condições clínicas insatisfatórias vividas pelos idosos</a:t>
            </a:r>
            <a:r>
              <a:rPr lang="pt-BR" sz="1200" kern="1200" baseline="0" dirty="0" smtClean="0">
                <a:solidFill>
                  <a:schemeClr val="tx1"/>
                </a:solidFill>
                <a:latin typeface="+mn-lt"/>
                <a:ea typeface="+mn-ea"/>
                <a:cs typeface="+mn-cs"/>
              </a:rPr>
              <a:t> no Brasil, principalmente daqueles que não são independentes </a:t>
            </a:r>
          </a:p>
          <a:p>
            <a:r>
              <a:rPr lang="pt-BR" sz="1200" kern="1200" baseline="0" dirty="0" smtClean="0">
                <a:solidFill>
                  <a:schemeClr val="tx1"/>
                </a:solidFill>
                <a:latin typeface="+mn-lt"/>
                <a:ea typeface="+mn-ea"/>
                <a:cs typeface="+mn-cs"/>
              </a:rPr>
              <a:t>Falar das pesquisa citadas no texto e depois um resumo </a:t>
            </a:r>
            <a:r>
              <a:rPr lang="pt-BR" sz="1200" kern="1200" baseline="0" dirty="0" err="1" smtClean="0">
                <a:solidFill>
                  <a:schemeClr val="tx1"/>
                </a:solidFill>
                <a:latin typeface="+mn-lt"/>
                <a:ea typeface="+mn-ea"/>
                <a:cs typeface="+mn-cs"/>
              </a:rPr>
              <a:t>gerla</a:t>
            </a:r>
            <a:r>
              <a:rPr lang="pt-BR" sz="1200" kern="1200" baseline="0" dirty="0" smtClean="0">
                <a:solidFill>
                  <a:schemeClr val="tx1"/>
                </a:solidFill>
                <a:latin typeface="+mn-lt"/>
                <a:ea typeface="+mn-ea"/>
                <a:cs typeface="+mn-cs"/>
              </a:rPr>
              <a:t>: O </a:t>
            </a:r>
            <a:r>
              <a:rPr lang="pt-BR" sz="1200" kern="1200" baseline="0" dirty="0" err="1" smtClean="0">
                <a:solidFill>
                  <a:schemeClr val="tx1"/>
                </a:solidFill>
                <a:latin typeface="+mn-lt"/>
                <a:ea typeface="+mn-ea"/>
                <a:cs typeface="+mn-cs"/>
              </a:rPr>
              <a:t>brasil</a:t>
            </a:r>
            <a:r>
              <a:rPr lang="pt-BR" sz="1200" kern="1200" baseline="0" dirty="0" smtClean="0">
                <a:solidFill>
                  <a:schemeClr val="tx1"/>
                </a:solidFill>
                <a:latin typeface="+mn-lt"/>
                <a:ea typeface="+mn-ea"/>
                <a:cs typeface="+mn-cs"/>
              </a:rPr>
              <a:t> é carente de serviço público reabilitador para os idosos</a:t>
            </a:r>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9</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Devido à dinâmica do tratamento odontológico de indivíduos com idade avançada, na qual modificações da saúde física e mental são freqüentes, o acompanhamento após a colocação das próteses é fundamental para a longevidade do tratamento (MARCHINI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al.,2001). Os pacientes idosos, usuários de próteses totais, se acomodam acreditando que não precisam mais tratar os dentes (SCELZA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2003). </a:t>
            </a:r>
          </a:p>
          <a:p>
            <a:endParaRPr lang="pt-B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A manutenção da saúde bucal é dever do cirurgião dentista, devendo o mesmo manter constantes as instruções e cuidados com os dentes e as próteses durante toda a sua atividade profissional (BBRONDANI, 2002). Todos os pacientes necessitam sentirem-se especiais. Para os pacientes idosos, por não serem muito ativos socialmente, a visita ao dentista representa uma oportunidade para que tenham um contato com outras pessoas (JUPP, 2002). </a:t>
            </a:r>
          </a:p>
          <a:p>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13</a:t>
            </a:fld>
            <a:endParaRPr lang="pt-B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kern="1200" dirty="0" smtClean="0">
                <a:solidFill>
                  <a:schemeClr val="tx1"/>
                </a:solidFill>
                <a:latin typeface="+mn-lt"/>
                <a:ea typeface="+mn-ea"/>
                <a:cs typeface="+mn-cs"/>
              </a:rPr>
              <a:t>É necessário que as próteses totais sejam bem limpas e </a:t>
            </a:r>
            <a:r>
              <a:rPr lang="pt-BR" sz="1200" kern="1200" dirty="0" err="1" smtClean="0">
                <a:solidFill>
                  <a:schemeClr val="tx1"/>
                </a:solidFill>
                <a:latin typeface="+mn-lt"/>
                <a:ea typeface="+mn-ea"/>
                <a:cs typeface="+mn-cs"/>
              </a:rPr>
              <a:t>desinfectadas</a:t>
            </a:r>
            <a:r>
              <a:rPr lang="pt-BR" sz="1200" kern="1200" dirty="0" smtClean="0">
                <a:solidFill>
                  <a:schemeClr val="tx1"/>
                </a:solidFill>
                <a:latin typeface="+mn-lt"/>
                <a:ea typeface="+mn-ea"/>
                <a:cs typeface="+mn-cs"/>
              </a:rPr>
              <a:t> diariamente, visando a saúde e conservação dos tecidos orais, visto que a manutenção de mucosa saudável é relativa ao grau de limpeza  da prótese que se adapta sobre o tecido </a:t>
            </a:r>
            <a:r>
              <a:rPr lang="pt-BR" sz="1200" kern="1200" dirty="0" err="1" smtClean="0">
                <a:solidFill>
                  <a:schemeClr val="tx1"/>
                </a:solidFill>
                <a:latin typeface="+mn-lt"/>
                <a:ea typeface="+mn-ea"/>
                <a:cs typeface="+mn-cs"/>
              </a:rPr>
              <a:t>fibromucoso</a:t>
            </a:r>
            <a:r>
              <a:rPr lang="pt-BR" sz="1200" kern="1200" dirty="0" smtClean="0">
                <a:solidFill>
                  <a:schemeClr val="tx1"/>
                </a:solidFill>
                <a:latin typeface="+mn-lt"/>
                <a:ea typeface="+mn-ea"/>
                <a:cs typeface="+mn-cs"/>
              </a:rPr>
              <a:t> (MOIMAZ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2004). A condição de higiene bucal e protética são fatores locais que contribuem para a ocorrência de estomatite protética. A participação do cirurgião-dentista é fundamental no controle dos fatores locais, devendo o mesmo ser explicitamente claro nas orientações quanto ao uso e limpeza da prótese pelo paciente, bem como na orientação para se buscar suporte médico para o controle de fatores sistêmicos quando houver necessidade (FURUSE </a:t>
            </a:r>
            <a:r>
              <a:rPr lang="pt-BR" sz="1200" kern="1200" dirty="0" err="1" smtClean="0">
                <a:solidFill>
                  <a:schemeClr val="tx1"/>
                </a:solidFill>
                <a:latin typeface="+mn-lt"/>
                <a:ea typeface="+mn-ea"/>
                <a:cs typeface="+mn-cs"/>
              </a:rPr>
              <a:t>et</a:t>
            </a:r>
            <a:r>
              <a:rPr lang="pt-BR" sz="1200" kern="1200" dirty="0" smtClean="0">
                <a:solidFill>
                  <a:schemeClr val="tx1"/>
                </a:solidFill>
                <a:latin typeface="+mn-lt"/>
                <a:ea typeface="+mn-ea"/>
                <a:cs typeface="+mn-cs"/>
              </a:rPr>
              <a:t> al., 2006). Em pacientes totalmente dependentes, a limpeza deverá ser realizada pela equipe de apoio.</a:t>
            </a:r>
          </a:p>
          <a:p>
            <a:r>
              <a:rPr lang="pt-BR" sz="1200" kern="1200" dirty="0" smtClean="0">
                <a:solidFill>
                  <a:schemeClr val="tx1"/>
                </a:solidFill>
                <a:latin typeface="+mn-lt"/>
                <a:ea typeface="+mn-ea"/>
                <a:cs typeface="+mn-cs"/>
              </a:rPr>
              <a:t>Segundo </a:t>
            </a:r>
            <a:r>
              <a:rPr lang="pt-BR" sz="1200" kern="1200" dirty="0" err="1" smtClean="0">
                <a:solidFill>
                  <a:schemeClr val="tx1"/>
                </a:solidFill>
                <a:latin typeface="+mn-lt"/>
                <a:ea typeface="+mn-ea"/>
                <a:cs typeface="+mn-cs"/>
              </a:rPr>
              <a:t>Brondani</a:t>
            </a:r>
            <a:r>
              <a:rPr lang="pt-BR" sz="1200" kern="1200" dirty="0" smtClean="0">
                <a:solidFill>
                  <a:schemeClr val="tx1"/>
                </a:solidFill>
                <a:latin typeface="+mn-lt"/>
                <a:ea typeface="+mn-ea"/>
                <a:cs typeface="+mn-cs"/>
              </a:rPr>
              <a:t> (2002) visando a sensibilização, motivação e interesse do idoso em aprender e compreender, torna-se necessário observamos:</a:t>
            </a:r>
          </a:p>
          <a:p>
            <a:r>
              <a:rPr lang="pt-BR" sz="1200" kern="1200" dirty="0" smtClean="0">
                <a:solidFill>
                  <a:schemeClr val="tx1"/>
                </a:solidFill>
                <a:latin typeface="+mn-lt"/>
                <a:ea typeface="+mn-ea"/>
                <a:cs typeface="+mn-cs"/>
              </a:rPr>
              <a:t>- Conteúdo do que se quer ensinar: informações básicas, técnicas adequadas e de fácil aprendizagem, qualidade e quantidade da informação;</a:t>
            </a:r>
          </a:p>
          <a:p>
            <a:r>
              <a:rPr lang="pt-BR" sz="1200" kern="1200" dirty="0" smtClean="0">
                <a:solidFill>
                  <a:schemeClr val="tx1"/>
                </a:solidFill>
                <a:latin typeface="+mn-lt"/>
                <a:ea typeface="+mn-ea"/>
                <a:cs typeface="+mn-cs"/>
              </a:rPr>
              <a:t>- Maneira: escrita, verbal, explicativa, audiovisual, adequação de linguagem, demonstração de linguagem, demonstração prática;</a:t>
            </a:r>
          </a:p>
          <a:p>
            <a:r>
              <a:rPr lang="pt-BR" sz="1200" kern="1200" dirty="0" smtClean="0">
                <a:solidFill>
                  <a:schemeClr val="tx1"/>
                </a:solidFill>
                <a:latin typeface="+mn-lt"/>
                <a:ea typeface="+mn-ea"/>
                <a:cs typeface="+mn-cs"/>
              </a:rPr>
              <a:t>- </a:t>
            </a:r>
            <a:r>
              <a:rPr lang="pt-BR" sz="1200" kern="1200" dirty="0" err="1" smtClean="0">
                <a:solidFill>
                  <a:schemeClr val="tx1"/>
                </a:solidFill>
                <a:latin typeface="+mn-lt"/>
                <a:ea typeface="+mn-ea"/>
                <a:cs typeface="+mn-cs"/>
              </a:rPr>
              <a:t>Frequência</a:t>
            </a:r>
            <a:r>
              <a:rPr lang="pt-BR" sz="1200" kern="1200" dirty="0" smtClean="0">
                <a:solidFill>
                  <a:schemeClr val="tx1"/>
                </a:solidFill>
                <a:latin typeface="+mn-lt"/>
                <a:ea typeface="+mn-ea"/>
                <a:cs typeface="+mn-cs"/>
              </a:rPr>
              <a:t>: observar a motivação e interesse de cada um, sem sobrecarregar;</a:t>
            </a:r>
          </a:p>
          <a:p>
            <a:r>
              <a:rPr lang="pt-BR" sz="1200" kern="1200" dirty="0" smtClean="0">
                <a:solidFill>
                  <a:schemeClr val="tx1"/>
                </a:solidFill>
                <a:latin typeface="+mn-lt"/>
                <a:ea typeface="+mn-ea"/>
                <a:cs typeface="+mn-cs"/>
              </a:rPr>
              <a:t>- Público alvo: diversidades culturais, sociais e econômicas, limitações físicas para o desenvolvimento de atividades.</a:t>
            </a:r>
          </a:p>
          <a:p>
            <a:endParaRPr lang="pt-BR" dirty="0"/>
          </a:p>
        </p:txBody>
      </p:sp>
      <p:sp>
        <p:nvSpPr>
          <p:cNvPr id="4" name="Espaço Reservado para Número de Slide 3"/>
          <p:cNvSpPr>
            <a:spLocks noGrp="1"/>
          </p:cNvSpPr>
          <p:nvPr>
            <p:ph type="sldNum" sz="quarter" idx="10"/>
          </p:nvPr>
        </p:nvSpPr>
        <p:spPr/>
        <p:txBody>
          <a:bodyPr/>
          <a:lstStyle/>
          <a:p>
            <a:fld id="{A167A2B1-CA1C-404B-90FC-08A339FDE0EE}" type="slidenum">
              <a:rPr lang="pt-BR" smtClean="0"/>
              <a:pPr/>
              <a:t>14</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2">
        <a:schemeClr val="bg2"/>
      </p:bgRef>
    </p:bg>
    <p:spTree>
      <p:nvGrpSpPr>
        <p:cNvPr id="1" name=""/>
        <p:cNvGrpSpPr/>
        <p:nvPr/>
      </p:nvGrpSpPr>
      <p:grpSpPr>
        <a:xfrm>
          <a:off x="0" y="0"/>
          <a:ext cx="0" cy="0"/>
          <a:chOff x="0" y="0"/>
          <a:chExt cx="0" cy="0"/>
        </a:xfrm>
      </p:grpSpPr>
      <p:sp>
        <p:nvSpPr>
          <p:cNvPr id="9" name="Retângulo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ulo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pt-BR" smtClean="0"/>
              <a:t>Clique para editar o estilo do título mestre</a:t>
            </a:r>
            <a:endParaRPr kumimoji="0" lang="en-US"/>
          </a:p>
        </p:txBody>
      </p:sp>
      <p:sp>
        <p:nvSpPr>
          <p:cNvPr id="3" name="Subtítulo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pt-BR" smtClean="0"/>
              <a:t>Clique para editar o estilo do subtítulo mestre</a:t>
            </a:r>
            <a:endParaRPr kumimoji="0" lang="en-US"/>
          </a:p>
        </p:txBody>
      </p:sp>
      <p:sp>
        <p:nvSpPr>
          <p:cNvPr id="4" name="Espaço Reservado para Data 3"/>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BF464F8-462A-4FAE-A402-844FF0FDFFC4}" type="slidenum">
              <a:rPr lang="pt-BR" smtClean="0"/>
              <a:pPr/>
              <a:t>‹nº›</a:t>
            </a:fld>
            <a:endParaRPr lang="pt-BR"/>
          </a:p>
        </p:txBody>
      </p:sp>
      <p:sp>
        <p:nvSpPr>
          <p:cNvPr id="10" name="Retângulo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9" name="Retângulo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tângulo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ulo Vertical 1"/>
          <p:cNvSpPr>
            <a:spLocks noGrp="1"/>
          </p:cNvSpPr>
          <p:nvPr>
            <p:ph type="title" orient="vert"/>
          </p:nvPr>
        </p:nvSpPr>
        <p:spPr>
          <a:xfrm>
            <a:off x="6781800" y="274640"/>
            <a:ext cx="19050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11"/>
          </p:nvPr>
        </p:nvSpPr>
        <p:spPr>
          <a:xfrm>
            <a:off x="2640597" y="6377459"/>
            <a:ext cx="3836404" cy="365125"/>
          </a:xfrm>
        </p:spPr>
        <p:txBody>
          <a:bodyPr/>
          <a:lstStyle/>
          <a:p>
            <a:endParaRPr lang="pt-BR"/>
          </a:p>
        </p:txBody>
      </p:sp>
      <p:sp>
        <p:nvSpPr>
          <p:cNvPr id="6" name="Espaço Reservado para Número de Slide 5"/>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5448"/>
            <a:ext cx="8229600" cy="1252728"/>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2">
        <a:schemeClr val="bg2"/>
      </p:bgRef>
    </p:bg>
    <p:spTree>
      <p:nvGrpSpPr>
        <p:cNvPr id="1" name=""/>
        <p:cNvGrpSpPr/>
        <p:nvPr/>
      </p:nvGrpSpPr>
      <p:grpSpPr>
        <a:xfrm>
          <a:off x="0" y="0"/>
          <a:ext cx="0" cy="0"/>
          <a:chOff x="0" y="0"/>
          <a:chExt cx="0" cy="0"/>
        </a:xfrm>
      </p:grpSpPr>
      <p:sp>
        <p:nvSpPr>
          <p:cNvPr id="9" name="Retângulo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tângulo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ulo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BF464F8-462A-4FAE-A402-844FF0FDFFC4}"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Texto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pt-BR" smtClean="0"/>
              <a:t>Clique para editar os estilos do texto mestre</a:t>
            </a:r>
          </a:p>
        </p:txBody>
      </p:sp>
      <p:sp>
        <p:nvSpPr>
          <p:cNvPr id="6" name="Espaço Reservado para Conteúdo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BF464F8-462A-4FAE-A402-844FF0FDFFC4}" type="slidenum">
              <a:rPr lang="pt-BR" smtClean="0"/>
              <a:pPr/>
              <a:t>‹nº›</a:t>
            </a:fld>
            <a:endParaRPr lang="pt-BR"/>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Texto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1321A4C5-3CA2-46F9-A99E-D1002B228723}" type="datetimeFigureOut">
              <a:rPr lang="pt-BR" smtClean="0"/>
              <a:pPr/>
              <a:t>30/11/2009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BF464F8-462A-4FAE-A402-844FF0FDFFC4}" type="slidenum">
              <a:rPr lang="pt-BR" smtClean="0"/>
              <a:pPr/>
              <a:t>‹nº›</a:t>
            </a:fld>
            <a:endParaRPr lang="pt-BR"/>
          </a:p>
        </p:txBody>
      </p:sp>
      <p:sp>
        <p:nvSpPr>
          <p:cNvPr id="12" name="Retângulo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tângulo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a:xfrm>
            <a:off x="164592" y="1170432"/>
            <a:ext cx="2523744" cy="201168"/>
          </a:xfrm>
        </p:spPr>
        <p:txBody>
          <a:bodyPr/>
          <a:lstStyle/>
          <a:p>
            <a:fld id="{1321A4C5-3CA2-46F9-A99E-D1002B228723}" type="datetimeFigureOut">
              <a:rPr lang="pt-BR" smtClean="0"/>
              <a:pPr/>
              <a:t>30/11/2009</a:t>
            </a:fld>
            <a:endParaRPr lang="pt-BR"/>
          </a:p>
        </p:txBody>
      </p:sp>
      <p:sp>
        <p:nvSpPr>
          <p:cNvPr id="11" name="Retângulo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tângulo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ço Reservado para Rodapé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pt-BR"/>
          </a:p>
        </p:txBody>
      </p:sp>
      <p:sp>
        <p:nvSpPr>
          <p:cNvPr id="7" name="Espaço Reservado para Número de Slide 6"/>
          <p:cNvSpPr>
            <a:spLocks noGrp="1"/>
          </p:cNvSpPr>
          <p:nvPr>
            <p:ph type="sldNum" sz="quarter" idx="12"/>
          </p:nvPr>
        </p:nvSpPr>
        <p:spPr>
          <a:xfrm>
            <a:off x="8339328" y="1170432"/>
            <a:ext cx="733864" cy="201168"/>
          </a:xfrm>
        </p:spPr>
        <p:txBody>
          <a:bodyPr/>
          <a:lstStyle/>
          <a:p>
            <a:fld id="{0BF464F8-462A-4FAE-A402-844FF0FDFFC4}"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tângulo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tângulo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ço Reservado para Título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4" name="Espaço Reservado para Data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321A4C5-3CA2-46F9-A99E-D1002B228723}" type="datetimeFigureOut">
              <a:rPr lang="pt-BR" smtClean="0"/>
              <a:pPr/>
              <a:t>30/11/2009</a:t>
            </a:fld>
            <a:endParaRPr lang="pt-BR"/>
          </a:p>
        </p:txBody>
      </p:sp>
      <p:sp>
        <p:nvSpPr>
          <p:cNvPr id="5" name="Espaço Reservado para Rodapé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pt-BR"/>
          </a:p>
        </p:txBody>
      </p:sp>
      <p:sp>
        <p:nvSpPr>
          <p:cNvPr id="6" name="Espaço Reservado para Número de Slid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BF464F8-462A-4FAE-A402-844FF0FDFFC4}"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fade/>
  </p:transition>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00034" y="2214554"/>
            <a:ext cx="8077200" cy="1673352"/>
          </a:xfrm>
        </p:spPr>
        <p:txBody>
          <a:bodyPr/>
          <a:lstStyle/>
          <a:p>
            <a:pPr algn="ctr"/>
            <a:r>
              <a:rPr lang="pt-BR" dirty="0" smtClean="0"/>
              <a:t>Prótese total </a:t>
            </a:r>
            <a:r>
              <a:rPr lang="pt-BR" dirty="0" err="1" smtClean="0"/>
              <a:t>mucossuportada</a:t>
            </a:r>
            <a:r>
              <a:rPr lang="pt-BR" dirty="0" smtClean="0"/>
              <a:t> em idosos</a:t>
            </a:r>
            <a:endParaRPr lang="pt-BR" dirty="0"/>
          </a:p>
        </p:txBody>
      </p:sp>
      <p:sp>
        <p:nvSpPr>
          <p:cNvPr id="4" name="CaixaDeTexto 3"/>
          <p:cNvSpPr txBox="1"/>
          <p:nvPr/>
        </p:nvSpPr>
        <p:spPr>
          <a:xfrm>
            <a:off x="2643174" y="0"/>
            <a:ext cx="4357718" cy="400110"/>
          </a:xfrm>
          <a:prstGeom prst="rect">
            <a:avLst/>
          </a:prstGeom>
          <a:noFill/>
        </p:spPr>
        <p:txBody>
          <a:bodyPr wrap="square" rtlCol="0">
            <a:spAutoFit/>
          </a:bodyPr>
          <a:lstStyle/>
          <a:p>
            <a:pPr algn="ctr"/>
            <a:r>
              <a:rPr lang="pt-BR" sz="2000" b="1" dirty="0" smtClean="0"/>
              <a:t>FACULDADE PATOS DE MINAS</a:t>
            </a:r>
            <a:endParaRPr lang="pt-BR" sz="2000" b="1" dirty="0"/>
          </a:p>
        </p:txBody>
      </p:sp>
      <p:pic>
        <p:nvPicPr>
          <p:cNvPr id="1026" name="Picture 2" descr="C:\Documents and Settings\Fernanda\Meus documentos\Logomenor.JPG"/>
          <p:cNvPicPr>
            <a:picLocks noChangeAspect="1" noChangeArrowheads="1"/>
          </p:cNvPicPr>
          <p:nvPr/>
        </p:nvPicPr>
        <p:blipFill>
          <a:blip r:embed="rId2" cstate="print"/>
          <a:srcRect/>
          <a:stretch>
            <a:fillRect/>
          </a:stretch>
        </p:blipFill>
        <p:spPr bwMode="auto">
          <a:xfrm>
            <a:off x="0" y="0"/>
            <a:ext cx="2267007" cy="1071554"/>
          </a:xfrm>
          <a:prstGeom prst="rect">
            <a:avLst/>
          </a:prstGeom>
          <a:noFill/>
        </p:spPr>
      </p:pic>
      <p:sp>
        <p:nvSpPr>
          <p:cNvPr id="6" name="CaixaDeTexto 5"/>
          <p:cNvSpPr txBox="1"/>
          <p:nvPr/>
        </p:nvSpPr>
        <p:spPr>
          <a:xfrm>
            <a:off x="3428992" y="6215082"/>
            <a:ext cx="2500330" cy="646331"/>
          </a:xfrm>
          <a:prstGeom prst="rect">
            <a:avLst/>
          </a:prstGeom>
          <a:noFill/>
        </p:spPr>
        <p:txBody>
          <a:bodyPr wrap="square" rtlCol="0">
            <a:spAutoFit/>
          </a:bodyPr>
          <a:lstStyle/>
          <a:p>
            <a:pPr algn="ctr"/>
            <a:r>
              <a:rPr lang="pt-BR" b="1" dirty="0" smtClean="0"/>
              <a:t>Patos de Minas</a:t>
            </a:r>
          </a:p>
          <a:p>
            <a:pPr algn="ctr"/>
            <a:r>
              <a:rPr lang="pt-BR" b="1" dirty="0" smtClean="0"/>
              <a:t>2009</a:t>
            </a:r>
            <a:endParaRPr lang="pt-BR" b="1" dirty="0"/>
          </a:p>
        </p:txBody>
      </p:sp>
      <p:sp>
        <p:nvSpPr>
          <p:cNvPr id="7" name="CaixaDeTexto 6"/>
          <p:cNvSpPr txBox="1"/>
          <p:nvPr/>
        </p:nvSpPr>
        <p:spPr>
          <a:xfrm>
            <a:off x="4786314" y="4500570"/>
            <a:ext cx="4357686" cy="707886"/>
          </a:xfrm>
          <a:prstGeom prst="rect">
            <a:avLst/>
          </a:prstGeom>
          <a:noFill/>
        </p:spPr>
        <p:txBody>
          <a:bodyPr wrap="square" rtlCol="0">
            <a:spAutoFit/>
          </a:bodyPr>
          <a:lstStyle/>
          <a:p>
            <a:pPr algn="just"/>
            <a:r>
              <a:rPr lang="pt-BR" sz="2000" b="1" dirty="0" smtClean="0"/>
              <a:t>Fábio Soares de Andrade </a:t>
            </a:r>
          </a:p>
          <a:p>
            <a:pPr algn="just"/>
            <a:r>
              <a:rPr lang="pt-BR" sz="2000" b="1" dirty="0" smtClean="0"/>
              <a:t>Orientadora: Tânia  de Freitas Borges</a:t>
            </a:r>
            <a:endParaRPr lang="pt-BR" sz="2000" b="1" dirty="0"/>
          </a:p>
        </p:txBody>
      </p:sp>
      <p:pic>
        <p:nvPicPr>
          <p:cNvPr id="1028" name="Picture 4" descr="http://3.bp.blogspot.com/_o5ikJB-ZGzI/RdMoVpzv01I/AAAAAAAAABc/QeAUSDuTzMs/s400/3528pt1.jpg"/>
          <p:cNvPicPr>
            <a:picLocks noChangeAspect="1" noChangeArrowheads="1"/>
          </p:cNvPicPr>
          <p:nvPr/>
        </p:nvPicPr>
        <p:blipFill>
          <a:blip r:embed="rId3"/>
          <a:srcRect/>
          <a:stretch>
            <a:fillRect/>
          </a:stretch>
        </p:blipFill>
        <p:spPr bwMode="auto">
          <a:xfrm>
            <a:off x="-500098" y="3286120"/>
            <a:ext cx="4762507" cy="3571880"/>
          </a:xfrm>
          <a:prstGeom prst="rect">
            <a:avLst/>
          </a:prstGeom>
          <a:noFill/>
          <a:effectLst>
            <a:softEdge rad="635000"/>
          </a:effectLst>
        </p:spPr>
      </p:pic>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Texto 2"/>
          <p:cNvSpPr>
            <a:spLocks noGrp="1"/>
          </p:cNvSpPr>
          <p:nvPr>
            <p:ph type="body" idx="1"/>
          </p:nvPr>
        </p:nvSpPr>
        <p:spPr/>
        <p:txBody>
          <a:bodyPr/>
          <a:lstStyle/>
          <a:p>
            <a:r>
              <a:rPr lang="pt-BR" dirty="0" smtClean="0"/>
              <a:t>Número e porcentagem de indivíduos que necessitam de prótese total, grupo etário e macrorregião. Brasil, 2003 (adaptado).</a:t>
            </a:r>
          </a:p>
          <a:p>
            <a:endParaRPr lang="pt-BR" dirty="0"/>
          </a:p>
        </p:txBody>
      </p:sp>
      <p:graphicFrame>
        <p:nvGraphicFramePr>
          <p:cNvPr id="4" name="Tabela 3"/>
          <p:cNvGraphicFramePr>
            <a:graphicFrameLocks noGrp="1"/>
          </p:cNvGraphicFramePr>
          <p:nvPr/>
        </p:nvGraphicFramePr>
        <p:xfrm>
          <a:off x="1285852" y="2857496"/>
          <a:ext cx="6572295" cy="3643344"/>
        </p:xfrm>
        <a:graphic>
          <a:graphicData uri="http://schemas.openxmlformats.org/drawingml/2006/table">
            <a:tbl>
              <a:tblPr/>
              <a:tblGrid>
                <a:gridCol w="1421571"/>
                <a:gridCol w="924679"/>
                <a:gridCol w="792229"/>
                <a:gridCol w="924679"/>
                <a:gridCol w="792229"/>
                <a:gridCol w="924679"/>
                <a:gridCol w="792229"/>
              </a:tblGrid>
              <a:tr h="404816">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lnSpc>
                          <a:spcPct val="115000"/>
                        </a:lnSpc>
                        <a:spcAft>
                          <a:spcPts val="0"/>
                        </a:spcAft>
                      </a:pPr>
                      <a:r>
                        <a:rPr lang="pt-BR" sz="1200">
                          <a:latin typeface="Arial"/>
                          <a:ea typeface="Calibri"/>
                          <a:cs typeface="Times New Roman"/>
                        </a:rPr>
                        <a:t>% de indivíduos que necessitam de prótese total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404816">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pt-BR" sz="1200">
                          <a:latin typeface="Arial"/>
                          <a:ea typeface="Calibri"/>
                          <a:cs typeface="Times New Roman"/>
                        </a:rPr>
                        <a:t>19 anos</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a:latin typeface="Arial"/>
                          <a:ea typeface="Calibri"/>
                          <a:cs typeface="Times New Roman"/>
                        </a:rPr>
                        <a:t>44 anos</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a:latin typeface="Arial"/>
                          <a:ea typeface="Calibri"/>
                          <a:cs typeface="Times New Roman"/>
                        </a:rPr>
                        <a:t>74 anos</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r>
              <a:tr h="404816">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Norte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3,63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3,59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20,73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26,86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Nordeste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2,59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2,59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21,28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26,77</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Sudeste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2,81</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3,85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16,73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28,54</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Sul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1,66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2,32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7,95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14,44</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Centro-Oeste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2,06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2,25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15,89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25,62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816">
                <a:tc>
                  <a:txBody>
                    <a:bodyPr/>
                    <a:lstStyle/>
                    <a:p>
                      <a:pPr algn="ctr">
                        <a:lnSpc>
                          <a:spcPct val="115000"/>
                        </a:lnSpc>
                        <a:spcAft>
                          <a:spcPts val="0"/>
                        </a:spcAft>
                      </a:pPr>
                      <a:r>
                        <a:rPr lang="pt-BR" sz="1200">
                          <a:latin typeface="Arial"/>
                          <a:ea typeface="Calibri"/>
                          <a:cs typeface="Times New Roman"/>
                        </a:rPr>
                        <a:t>Brasil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2,52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2,88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16,15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dirty="0">
                          <a:latin typeface="Arial"/>
                          <a:ea typeface="Calibri"/>
                          <a:cs typeface="Times New Roman"/>
                        </a:rPr>
                        <a:t>23,81</a:t>
                      </a:r>
                      <a:endParaRPr lang="pt-BR"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tângulo 4"/>
          <p:cNvSpPr/>
          <p:nvPr/>
        </p:nvSpPr>
        <p:spPr>
          <a:xfrm>
            <a:off x="1214414" y="6581001"/>
            <a:ext cx="2730427" cy="276999"/>
          </a:xfrm>
          <a:prstGeom prst="rect">
            <a:avLst/>
          </a:prstGeom>
        </p:spPr>
        <p:txBody>
          <a:bodyPr wrap="none">
            <a:spAutoFit/>
          </a:bodyPr>
          <a:lstStyle/>
          <a:p>
            <a:r>
              <a:rPr lang="pt-BR" sz="1200" dirty="0"/>
              <a:t>Fonte: Ministério da saúde – Brasil, 2004</a:t>
            </a: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Texto 2"/>
          <p:cNvSpPr>
            <a:spLocks noGrp="1"/>
          </p:cNvSpPr>
          <p:nvPr>
            <p:ph type="body" idx="1"/>
          </p:nvPr>
        </p:nvSpPr>
        <p:spPr>
          <a:xfrm>
            <a:off x="714348" y="1857364"/>
            <a:ext cx="8022336" cy="685800"/>
          </a:xfrm>
        </p:spPr>
        <p:txBody>
          <a:bodyPr>
            <a:noAutofit/>
          </a:bodyPr>
          <a:lstStyle/>
          <a:p>
            <a:pPr algn="ctr"/>
            <a:r>
              <a:rPr lang="pt-BR" sz="2400" dirty="0" smtClean="0"/>
              <a:t>Número e porcentagem de indivíduos que usam prótese total, grupo etário e macrorregião. Brasil, 2003 (adaptado).</a:t>
            </a:r>
            <a:endParaRPr lang="pt-BR" sz="2400" dirty="0"/>
          </a:p>
        </p:txBody>
      </p:sp>
      <p:graphicFrame>
        <p:nvGraphicFramePr>
          <p:cNvPr id="4" name="Tabela 3"/>
          <p:cNvGraphicFramePr>
            <a:graphicFrameLocks noGrp="1"/>
          </p:cNvGraphicFramePr>
          <p:nvPr/>
        </p:nvGraphicFramePr>
        <p:xfrm>
          <a:off x="1428728" y="2714620"/>
          <a:ext cx="6357983" cy="3837639"/>
        </p:xfrm>
        <a:graphic>
          <a:graphicData uri="http://schemas.openxmlformats.org/drawingml/2006/table">
            <a:tbl>
              <a:tblPr/>
              <a:tblGrid>
                <a:gridCol w="1502132"/>
                <a:gridCol w="850165"/>
                <a:gridCol w="768452"/>
                <a:gridCol w="850165"/>
                <a:gridCol w="768452"/>
                <a:gridCol w="850165"/>
                <a:gridCol w="768452"/>
              </a:tblGrid>
              <a:tr h="358760">
                <a:tc>
                  <a:txBody>
                    <a:bodyPr/>
                    <a:lstStyle/>
                    <a:p>
                      <a:pPr>
                        <a:lnSpc>
                          <a:spcPct val="115000"/>
                        </a:lnSpc>
                        <a:spcAft>
                          <a:spcPts val="0"/>
                        </a:spcAft>
                      </a:pPr>
                      <a:endParaRPr lang="pt-BR"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lnSpc>
                          <a:spcPct val="115000"/>
                        </a:lnSpc>
                        <a:spcAft>
                          <a:spcPts val="0"/>
                        </a:spcAft>
                      </a:pPr>
                      <a:r>
                        <a:rPr lang="pt-BR" sz="1200">
                          <a:latin typeface="Arial"/>
                          <a:ea typeface="Calibri"/>
                          <a:cs typeface="Times New Roman"/>
                        </a:rPr>
                        <a:t>% de usuários de prótese total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58760">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pt-BR" sz="1200">
                          <a:latin typeface="Arial"/>
                          <a:ea typeface="Calibri"/>
                          <a:cs typeface="Times New Roman"/>
                        </a:rPr>
                        <a:t>19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dirty="0">
                          <a:latin typeface="Arial"/>
                          <a:ea typeface="Calibri"/>
                          <a:cs typeface="Times New Roman"/>
                        </a:rPr>
                        <a:t>44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a:latin typeface="Arial"/>
                          <a:ea typeface="Calibri"/>
                          <a:cs typeface="Times New Roman"/>
                        </a:rPr>
                        <a:t>74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r>
              <a:tr h="717521">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dirty="0">
                          <a:latin typeface="Arial"/>
                          <a:ea typeface="Calibri"/>
                          <a:cs typeface="Times New Roman"/>
                        </a:rPr>
                        <a:t>Inferior</a:t>
                      </a:r>
                      <a:endParaRPr lang="pt-BR"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60">
                <a:tc>
                  <a:txBody>
                    <a:bodyPr/>
                    <a:lstStyle/>
                    <a:p>
                      <a:pPr algn="ctr">
                        <a:lnSpc>
                          <a:spcPct val="115000"/>
                        </a:lnSpc>
                        <a:spcAft>
                          <a:spcPts val="0"/>
                        </a:spcAft>
                      </a:pPr>
                      <a:r>
                        <a:rPr lang="pt-BR" sz="1200">
                          <a:latin typeface="Arial"/>
                          <a:ea typeface="Calibri"/>
                          <a:cs typeface="Times New Roman"/>
                        </a:rPr>
                        <a:t>Norte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0,19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26,46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6,42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51,88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29,44</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60">
                <a:tc>
                  <a:txBody>
                    <a:bodyPr/>
                    <a:lstStyle/>
                    <a:p>
                      <a:pPr algn="ctr">
                        <a:lnSpc>
                          <a:spcPct val="115000"/>
                        </a:lnSpc>
                        <a:spcAft>
                          <a:spcPts val="0"/>
                        </a:spcAft>
                      </a:pPr>
                      <a:r>
                        <a:rPr lang="pt-BR" sz="1200">
                          <a:latin typeface="Arial"/>
                          <a:ea typeface="Calibri"/>
                          <a:cs typeface="Times New Roman"/>
                        </a:rPr>
                        <a:t>Nordeste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22,59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7,54</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45,01</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26,11</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60">
                <a:tc>
                  <a:txBody>
                    <a:bodyPr/>
                    <a:lstStyle/>
                    <a:p>
                      <a:pPr algn="ctr">
                        <a:lnSpc>
                          <a:spcPct val="115000"/>
                        </a:lnSpc>
                        <a:spcAft>
                          <a:spcPts val="0"/>
                        </a:spcAft>
                      </a:pPr>
                      <a:r>
                        <a:rPr lang="pt-BR" sz="1200">
                          <a:latin typeface="Arial"/>
                          <a:ea typeface="Calibri"/>
                          <a:cs typeface="Times New Roman"/>
                        </a:rPr>
                        <a:t>Sudeste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21,79</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7,52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64,73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39,26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8798">
                <a:tc>
                  <a:txBody>
                    <a:bodyPr/>
                    <a:lstStyle/>
                    <a:p>
                      <a:pPr algn="ctr">
                        <a:lnSpc>
                          <a:spcPct val="115000"/>
                        </a:lnSpc>
                        <a:spcAft>
                          <a:spcPts val="0"/>
                        </a:spcAft>
                      </a:pPr>
                      <a:r>
                        <a:rPr lang="pt-BR" sz="1200">
                          <a:latin typeface="Arial"/>
                          <a:ea typeface="Calibri"/>
                          <a:cs typeface="Times New Roman"/>
                        </a:rPr>
                        <a:t>Sul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31,40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6,78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68,20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39,63</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60">
                <a:tc>
                  <a:txBody>
                    <a:bodyPr/>
                    <a:lstStyle/>
                    <a:p>
                      <a:pPr algn="ctr">
                        <a:lnSpc>
                          <a:spcPct val="115000"/>
                        </a:lnSpc>
                        <a:spcAft>
                          <a:spcPts val="0"/>
                        </a:spcAft>
                      </a:pPr>
                      <a:r>
                        <a:rPr lang="pt-BR" sz="1200">
                          <a:latin typeface="Arial"/>
                          <a:ea typeface="Calibri"/>
                          <a:cs typeface="Times New Roman"/>
                        </a:rPr>
                        <a:t>Centro-Oeste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24,36</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7,10</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60,41</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37,45</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760">
                <a:tc>
                  <a:txBody>
                    <a:bodyPr/>
                    <a:lstStyle/>
                    <a:p>
                      <a:pPr algn="ctr">
                        <a:lnSpc>
                          <a:spcPct val="115000"/>
                        </a:lnSpc>
                        <a:spcAft>
                          <a:spcPts val="0"/>
                        </a:spcAft>
                      </a:pPr>
                      <a:r>
                        <a:rPr lang="pt-BR" sz="1200">
                          <a:latin typeface="Arial"/>
                          <a:ea typeface="Calibri"/>
                          <a:cs typeface="Times New Roman"/>
                        </a:rPr>
                        <a:t>Brasil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0,02</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dirty="0">
                          <a:latin typeface="Arial"/>
                          <a:ea typeface="Calibri"/>
                          <a:cs typeface="Times New Roman"/>
                        </a:rPr>
                        <a:t>25,54</a:t>
                      </a:r>
                      <a:endParaRPr lang="pt-BR"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7,08</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57,91</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dirty="0">
                          <a:latin typeface="Arial"/>
                          <a:ea typeface="Calibri"/>
                          <a:cs typeface="Times New Roman"/>
                        </a:rPr>
                        <a:t>34,18</a:t>
                      </a:r>
                      <a:endParaRPr lang="pt-BR"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tângulo 4"/>
          <p:cNvSpPr/>
          <p:nvPr/>
        </p:nvSpPr>
        <p:spPr>
          <a:xfrm>
            <a:off x="1428728" y="6581001"/>
            <a:ext cx="2730427" cy="276999"/>
          </a:xfrm>
          <a:prstGeom prst="rect">
            <a:avLst/>
          </a:prstGeom>
        </p:spPr>
        <p:txBody>
          <a:bodyPr wrap="none">
            <a:spAutoFit/>
          </a:bodyPr>
          <a:lstStyle/>
          <a:p>
            <a:r>
              <a:rPr lang="pt-BR" sz="1200" dirty="0"/>
              <a:t>Fonte: Ministério da saúde – Brasil, 2004</a:t>
            </a: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Texto 2"/>
          <p:cNvSpPr>
            <a:spLocks noGrp="1"/>
          </p:cNvSpPr>
          <p:nvPr>
            <p:ph type="body" idx="1"/>
          </p:nvPr>
        </p:nvSpPr>
        <p:spPr/>
        <p:txBody>
          <a:bodyPr>
            <a:noAutofit/>
          </a:bodyPr>
          <a:lstStyle/>
          <a:p>
            <a:pPr algn="ctr"/>
            <a:r>
              <a:rPr lang="pt-BR" sz="2400" dirty="0" smtClean="0"/>
              <a:t>Número e porcentagem de indivíduos desdentado total, grupo etário e macrorregião. Brasil, 2003 (adaptado).</a:t>
            </a:r>
            <a:endParaRPr lang="pt-BR" sz="2400" dirty="0"/>
          </a:p>
        </p:txBody>
      </p:sp>
      <p:graphicFrame>
        <p:nvGraphicFramePr>
          <p:cNvPr id="4" name="Tabela 3"/>
          <p:cNvGraphicFramePr>
            <a:graphicFrameLocks noGrp="1"/>
          </p:cNvGraphicFramePr>
          <p:nvPr/>
        </p:nvGraphicFramePr>
        <p:xfrm>
          <a:off x="1357290" y="2500306"/>
          <a:ext cx="6715171" cy="3929090"/>
        </p:xfrm>
        <a:graphic>
          <a:graphicData uri="http://schemas.openxmlformats.org/drawingml/2006/table">
            <a:tbl>
              <a:tblPr/>
              <a:tblGrid>
                <a:gridCol w="1586521"/>
                <a:gridCol w="897927"/>
                <a:gridCol w="811623"/>
                <a:gridCol w="897927"/>
                <a:gridCol w="811623"/>
                <a:gridCol w="897927"/>
                <a:gridCol w="811623"/>
              </a:tblGrid>
              <a:tr h="392909">
                <a:tc>
                  <a:txBody>
                    <a:bodyPr/>
                    <a:lstStyle/>
                    <a:p>
                      <a:pPr>
                        <a:lnSpc>
                          <a:spcPct val="115000"/>
                        </a:lnSpc>
                        <a:spcAft>
                          <a:spcPts val="0"/>
                        </a:spcAft>
                      </a:pPr>
                      <a:endParaRPr lang="pt-BR"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lnSpc>
                          <a:spcPct val="115000"/>
                        </a:lnSpc>
                        <a:spcAft>
                          <a:spcPts val="0"/>
                        </a:spcAft>
                      </a:pPr>
                      <a:r>
                        <a:rPr lang="pt-BR" sz="1200">
                          <a:latin typeface="Arial"/>
                          <a:ea typeface="Calibri"/>
                          <a:cs typeface="Times New Roman"/>
                        </a:rPr>
                        <a:t>% de desdentado total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92909">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pt-BR" sz="1200">
                          <a:latin typeface="Arial"/>
                          <a:ea typeface="Calibri"/>
                          <a:cs typeface="Times New Roman"/>
                        </a:rPr>
                        <a:t>19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a:latin typeface="Arial"/>
                          <a:ea typeface="Calibri"/>
                          <a:cs typeface="Times New Roman"/>
                        </a:rPr>
                        <a:t>44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a:lnSpc>
                          <a:spcPct val="115000"/>
                        </a:lnSpc>
                        <a:spcAft>
                          <a:spcPts val="0"/>
                        </a:spcAft>
                      </a:pPr>
                      <a:r>
                        <a:rPr lang="pt-BR" sz="1200">
                          <a:latin typeface="Arial"/>
                          <a:ea typeface="Calibri"/>
                          <a:cs typeface="Times New Roman"/>
                        </a:rPr>
                        <a:t>74 anos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r>
              <a:tr h="785818">
                <a:tc>
                  <a:txBody>
                    <a:bodyPr/>
                    <a:lstStyle/>
                    <a:p>
                      <a:pPr algn="ctr">
                        <a:lnSpc>
                          <a:spcPct val="115000"/>
                        </a:lnSpc>
                        <a:spcAft>
                          <a:spcPts val="0"/>
                        </a:spcAft>
                      </a:pPr>
                      <a:endParaRPr lang="pt-BR" sz="120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Superior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a:latin typeface="Arial"/>
                          <a:ea typeface="Calibri"/>
                          <a:cs typeface="Times New Roman"/>
                        </a:rPr>
                        <a:t>Inferior</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a:latin typeface="Arial"/>
                          <a:ea typeface="Calibri"/>
                          <a:cs typeface="Times New Roman"/>
                        </a:rPr>
                        <a:t>Norte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0,24</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0,13</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30,09</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10,01</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72,61</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56,3</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a:latin typeface="Arial"/>
                          <a:ea typeface="Calibri"/>
                          <a:cs typeface="Times New Roman"/>
                        </a:rPr>
                        <a:t>Nordeste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0,11</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0,03</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25,18</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10,13</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66,29</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52,88</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a:latin typeface="Arial"/>
                          <a:ea typeface="Calibri"/>
                          <a:cs typeface="Times New Roman"/>
                        </a:rPr>
                        <a:t>Sudeste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0,03</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0,03</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24,6</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11,37</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81,46</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67,8</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a:latin typeface="Arial"/>
                          <a:ea typeface="Calibri"/>
                          <a:cs typeface="Times New Roman"/>
                        </a:rPr>
                        <a:t>Sul</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0,06</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33,06</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9,1</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76,15</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54,07</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a:latin typeface="Arial"/>
                          <a:ea typeface="Calibri"/>
                          <a:cs typeface="Times New Roman"/>
                        </a:rPr>
                        <a:t>Centro-Oeste</a:t>
                      </a:r>
                      <a:endParaRPr lang="pt-BR"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0,05</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26,42</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9,35</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76,3</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63,07</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909">
                <a:tc>
                  <a:txBody>
                    <a:bodyPr/>
                    <a:lstStyle/>
                    <a:p>
                      <a:pPr algn="ctr">
                        <a:lnSpc>
                          <a:spcPct val="115000"/>
                        </a:lnSpc>
                        <a:spcAft>
                          <a:spcPts val="0"/>
                        </a:spcAft>
                      </a:pPr>
                      <a:r>
                        <a:rPr lang="pt-BR" sz="1200" dirty="0">
                          <a:latin typeface="Arial"/>
                          <a:ea typeface="Calibri"/>
                          <a:cs typeface="Times New Roman"/>
                        </a:rPr>
                        <a:t>Brasil</a:t>
                      </a:r>
                      <a:endParaRPr lang="pt-BR"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0,1</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0,04</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28,06</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a:solidFill>
                            <a:schemeClr val="tx1"/>
                          </a:solidFill>
                          <a:latin typeface="Arial"/>
                          <a:ea typeface="Calibri"/>
                          <a:cs typeface="Times New Roman"/>
                        </a:rPr>
                        <a:t>9,96</a:t>
                      </a:r>
                      <a:endParaRPr lang="pt-BR" sz="110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74,06</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pt-BR" sz="1200" dirty="0">
                          <a:solidFill>
                            <a:schemeClr val="tx1"/>
                          </a:solidFill>
                          <a:latin typeface="Arial"/>
                          <a:ea typeface="Calibri"/>
                          <a:cs typeface="Times New Roman"/>
                        </a:rPr>
                        <a:t>57,99</a:t>
                      </a:r>
                      <a:endParaRPr lang="pt-BR" sz="1100" dirty="0">
                        <a:solidFill>
                          <a:schemeClr val="tx1"/>
                        </a:solidFill>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tângulo 4"/>
          <p:cNvSpPr/>
          <p:nvPr/>
        </p:nvSpPr>
        <p:spPr>
          <a:xfrm>
            <a:off x="1285852" y="6581001"/>
            <a:ext cx="2730427" cy="276999"/>
          </a:xfrm>
          <a:prstGeom prst="rect">
            <a:avLst/>
          </a:prstGeom>
        </p:spPr>
        <p:txBody>
          <a:bodyPr wrap="none">
            <a:spAutoFit/>
          </a:bodyPr>
          <a:lstStyle/>
          <a:p>
            <a:r>
              <a:rPr lang="pt-BR" sz="1200" dirty="0" smtClean="0"/>
              <a:t>Fonte: Ministério da saúde – Brasil, 2004</a:t>
            </a:r>
            <a:endParaRPr lang="pt-BR" sz="1200" dirty="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9808" y="118872"/>
            <a:ext cx="8013192" cy="1381302"/>
          </a:xfrm>
        </p:spPr>
        <p:txBody>
          <a:bodyPr>
            <a:normAutofit fontScale="90000"/>
          </a:bodyPr>
          <a:lstStyle/>
          <a:p>
            <a:pPr algn="ctr"/>
            <a:r>
              <a:rPr lang="pt-BR" dirty="0" smtClean="0"/>
              <a:t>Manutenção das próteses totais na terceira idade </a:t>
            </a:r>
            <a:endParaRPr lang="pt-BR" dirty="0"/>
          </a:p>
        </p:txBody>
      </p:sp>
      <p:sp>
        <p:nvSpPr>
          <p:cNvPr id="3" name="Espaço Reservado para Texto 2"/>
          <p:cNvSpPr>
            <a:spLocks noGrp="1"/>
          </p:cNvSpPr>
          <p:nvPr>
            <p:ph type="body" idx="1"/>
          </p:nvPr>
        </p:nvSpPr>
        <p:spPr>
          <a:xfrm>
            <a:off x="642910" y="2043090"/>
            <a:ext cx="8022336" cy="4814910"/>
          </a:xfrm>
        </p:spPr>
        <p:txBody>
          <a:bodyPr>
            <a:normAutofit/>
          </a:bodyPr>
          <a:lstStyle/>
          <a:p>
            <a:pPr algn="ctr"/>
            <a:r>
              <a:rPr lang="pt-BR" sz="2800" dirty="0" smtClean="0"/>
              <a:t>Acompanhamento após a colocação das próteses </a:t>
            </a:r>
          </a:p>
          <a:p>
            <a:endParaRPr lang="pt-BR" sz="2800" dirty="0" smtClean="0"/>
          </a:p>
          <a:p>
            <a:endParaRPr lang="pt-BR" sz="2800" dirty="0" smtClean="0"/>
          </a:p>
          <a:p>
            <a:pPr algn="ctr"/>
            <a:r>
              <a:rPr lang="pt-BR" sz="2800" b="1" dirty="0" smtClean="0"/>
              <a:t>longevidade do tratamento</a:t>
            </a:r>
          </a:p>
          <a:p>
            <a:pPr algn="ctr"/>
            <a:endParaRPr lang="pt-BR" sz="2800" dirty="0" smtClean="0"/>
          </a:p>
          <a:p>
            <a:pPr algn="just"/>
            <a:r>
              <a:rPr lang="pt-BR" sz="2800" dirty="0" smtClean="0"/>
              <a:t>Para os pacientes idosos, por não serem muito ativos socialmente, a visita ao dentista representa uma oportunidade para que tenham um contato com outras pessoas (JUPP, 2002). </a:t>
            </a:r>
            <a:endParaRPr lang="pt-BR" sz="2800" dirty="0"/>
          </a:p>
        </p:txBody>
      </p:sp>
      <p:sp>
        <p:nvSpPr>
          <p:cNvPr id="4" name="Seta para baixo 3"/>
          <p:cNvSpPr/>
          <p:nvPr/>
        </p:nvSpPr>
        <p:spPr>
          <a:xfrm>
            <a:off x="4286248" y="2500306"/>
            <a:ext cx="714380"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6500826" y="6581001"/>
            <a:ext cx="2643174" cy="276999"/>
          </a:xfrm>
          <a:prstGeom prst="rect">
            <a:avLst/>
          </a:prstGeom>
          <a:noFill/>
        </p:spPr>
        <p:txBody>
          <a:bodyPr wrap="square" rtlCol="0">
            <a:spAutoFit/>
          </a:bodyPr>
          <a:lstStyle/>
          <a:p>
            <a:r>
              <a:rPr lang="pt-BR" sz="1200" dirty="0" err="1" smtClean="0"/>
              <a:t>Marchini</a:t>
            </a:r>
            <a:r>
              <a:rPr lang="pt-BR" sz="1200" dirty="0" smtClean="0"/>
              <a:t> </a:t>
            </a:r>
            <a:r>
              <a:rPr lang="pt-BR" sz="1200" dirty="0" err="1" smtClean="0"/>
              <a:t>et</a:t>
            </a:r>
            <a:r>
              <a:rPr lang="pt-BR" sz="1200" dirty="0" smtClean="0"/>
              <a:t> </a:t>
            </a:r>
            <a:r>
              <a:rPr lang="pt-BR" sz="1200" dirty="0" err="1" smtClean="0"/>
              <a:t>al</a:t>
            </a:r>
            <a:r>
              <a:rPr lang="pt-BR" sz="1200" dirty="0" smtClean="0"/>
              <a:t>, 2001; </a:t>
            </a:r>
            <a:r>
              <a:rPr lang="pt-BR" sz="1200" dirty="0" err="1" smtClean="0"/>
              <a:t>Scelza</a:t>
            </a:r>
            <a:r>
              <a:rPr lang="pt-BR" sz="1200" dirty="0"/>
              <a:t> </a:t>
            </a:r>
            <a:r>
              <a:rPr lang="pt-BR" sz="1200" dirty="0" err="1" smtClean="0"/>
              <a:t>et</a:t>
            </a:r>
            <a:r>
              <a:rPr lang="pt-BR" sz="1200" dirty="0" smtClean="0"/>
              <a:t> </a:t>
            </a:r>
            <a:r>
              <a:rPr lang="pt-BR" sz="1200" dirty="0" err="1" smtClean="0"/>
              <a:t>al</a:t>
            </a:r>
            <a:r>
              <a:rPr lang="pt-BR" sz="1200" dirty="0" smtClean="0"/>
              <a:t>, 2003.</a:t>
            </a:r>
            <a:endParaRPr lang="pt-BR" sz="1200" dirty="0"/>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9808" y="118872"/>
            <a:ext cx="8013192" cy="1238426"/>
          </a:xfrm>
        </p:spPr>
        <p:txBody>
          <a:bodyPr>
            <a:normAutofit fontScale="90000"/>
          </a:bodyPr>
          <a:lstStyle/>
          <a:p>
            <a:pPr algn="ctr"/>
            <a:r>
              <a:rPr lang="pt-BR" dirty="0" smtClean="0"/>
              <a:t>Manutenção das próteses totais na terceira idade </a:t>
            </a:r>
            <a:endParaRPr lang="pt-BR" dirty="0"/>
          </a:p>
        </p:txBody>
      </p:sp>
      <p:sp>
        <p:nvSpPr>
          <p:cNvPr id="3" name="Espaço Reservado para Texto 2"/>
          <p:cNvSpPr>
            <a:spLocks noGrp="1"/>
          </p:cNvSpPr>
          <p:nvPr>
            <p:ph type="body" idx="1"/>
          </p:nvPr>
        </p:nvSpPr>
        <p:spPr>
          <a:xfrm>
            <a:off x="740664" y="1828800"/>
            <a:ext cx="8022336" cy="4814910"/>
          </a:xfrm>
        </p:spPr>
        <p:txBody>
          <a:bodyPr>
            <a:normAutofit/>
          </a:bodyPr>
          <a:lstStyle/>
          <a:p>
            <a:pPr>
              <a:buFont typeface="Wingdings" pitchFamily="2" charset="2"/>
              <a:buChar char="q"/>
            </a:pPr>
            <a:r>
              <a:rPr lang="pt-BR" sz="2800" dirty="0" smtClean="0"/>
              <a:t> Limpeza e desinfecção diárias das próteses totais</a:t>
            </a:r>
          </a:p>
          <a:p>
            <a:pPr>
              <a:buFont typeface="Wingdings" pitchFamily="2" charset="2"/>
              <a:buChar char="q"/>
            </a:pPr>
            <a:r>
              <a:rPr lang="pt-BR" sz="2800" dirty="0" smtClean="0"/>
              <a:t>  Orientações por parte do cirurgião – dentista ao        </a:t>
            </a:r>
          </a:p>
          <a:p>
            <a:r>
              <a:rPr lang="pt-BR" sz="2800" dirty="0" smtClean="0"/>
              <a:t>      idoso e aos </a:t>
            </a:r>
            <a:r>
              <a:rPr lang="pt-BR" sz="2800" dirty="0" err="1" smtClean="0"/>
              <a:t>cuidadores</a:t>
            </a:r>
            <a:endParaRPr lang="pt-BR" sz="2800" dirty="0" smtClean="0"/>
          </a:p>
          <a:p>
            <a:endParaRPr lang="pt-BR" sz="2800" dirty="0"/>
          </a:p>
        </p:txBody>
      </p:sp>
      <p:sp>
        <p:nvSpPr>
          <p:cNvPr id="4" name="Retângulo 3"/>
          <p:cNvSpPr/>
          <p:nvPr/>
        </p:nvSpPr>
        <p:spPr>
          <a:xfrm>
            <a:off x="642910" y="3571876"/>
            <a:ext cx="7858180" cy="95410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pt-BR" sz="2800" b="1" dirty="0"/>
              <a:t>sensibilização, motivação e interesse do idoso em aprender e compreender</a:t>
            </a:r>
          </a:p>
        </p:txBody>
      </p:sp>
      <p:pic>
        <p:nvPicPr>
          <p:cNvPr id="34820" name="Picture 4" descr="http://www.likenaturalteeth.com.pt/images/897304.jpg"/>
          <p:cNvPicPr>
            <a:picLocks noChangeAspect="1" noChangeArrowheads="1"/>
          </p:cNvPicPr>
          <p:nvPr/>
        </p:nvPicPr>
        <p:blipFill>
          <a:blip r:embed="rId3"/>
          <a:srcRect/>
          <a:stretch>
            <a:fillRect/>
          </a:stretch>
        </p:blipFill>
        <p:spPr bwMode="auto">
          <a:xfrm rot="21068243">
            <a:off x="1523561" y="5118186"/>
            <a:ext cx="3349813" cy="1490667"/>
          </a:xfrm>
          <a:prstGeom prst="rect">
            <a:avLst/>
          </a:prstGeom>
          <a:noFill/>
          <a:effectLst>
            <a:softEdge rad="317500"/>
          </a:effectLst>
        </p:spPr>
      </p:pic>
      <p:sp>
        <p:nvSpPr>
          <p:cNvPr id="8" name="Retângulo 7"/>
          <p:cNvSpPr/>
          <p:nvPr/>
        </p:nvSpPr>
        <p:spPr>
          <a:xfrm>
            <a:off x="2428860" y="6215082"/>
            <a:ext cx="1754006" cy="246221"/>
          </a:xfrm>
          <a:prstGeom prst="rect">
            <a:avLst/>
          </a:prstGeom>
        </p:spPr>
        <p:txBody>
          <a:bodyPr wrap="none">
            <a:spAutoFit/>
          </a:bodyPr>
          <a:lstStyle/>
          <a:p>
            <a:r>
              <a:rPr lang="pt-BR" sz="1000" dirty="0" smtClean="0"/>
              <a:t>www.likenaturalteeth.com.pt</a:t>
            </a:r>
            <a:endParaRPr lang="pt-BR" sz="1000" dirty="0"/>
          </a:p>
        </p:txBody>
      </p:sp>
      <p:pic>
        <p:nvPicPr>
          <p:cNvPr id="34822" name="Picture 6" descr="http://www.lincx.com.br/lincx/saude_a_z/odonto/protese/images/higiene_proteses.jpg"/>
          <p:cNvPicPr>
            <a:picLocks noChangeAspect="1" noChangeArrowheads="1"/>
          </p:cNvPicPr>
          <p:nvPr/>
        </p:nvPicPr>
        <p:blipFill>
          <a:blip r:embed="rId4"/>
          <a:srcRect/>
          <a:stretch>
            <a:fillRect/>
          </a:stretch>
        </p:blipFill>
        <p:spPr bwMode="auto">
          <a:xfrm rot="641703">
            <a:off x="5286380" y="4357694"/>
            <a:ext cx="2071702" cy="2734647"/>
          </a:xfrm>
          <a:prstGeom prst="rect">
            <a:avLst/>
          </a:prstGeom>
          <a:noFill/>
          <a:effectLst>
            <a:softEdge rad="317500"/>
          </a:effectLst>
        </p:spPr>
      </p:pic>
      <p:sp>
        <p:nvSpPr>
          <p:cNvPr id="10" name="Retângulo 9"/>
          <p:cNvSpPr/>
          <p:nvPr/>
        </p:nvSpPr>
        <p:spPr>
          <a:xfrm>
            <a:off x="5000628" y="6611779"/>
            <a:ext cx="2015295" cy="246221"/>
          </a:xfrm>
          <a:prstGeom prst="rect">
            <a:avLst/>
          </a:prstGeom>
        </p:spPr>
        <p:txBody>
          <a:bodyPr wrap="none">
            <a:spAutoFit/>
          </a:bodyPr>
          <a:lstStyle/>
          <a:p>
            <a:r>
              <a:rPr lang="pt-BR" sz="1000" dirty="0" smtClean="0"/>
              <a:t>www.lincx.com.br/lincx/saude_a_z</a:t>
            </a:r>
            <a:endParaRPr lang="pt-BR" sz="1000" dirty="0"/>
          </a:p>
        </p:txBody>
      </p:sp>
      <p:sp>
        <p:nvSpPr>
          <p:cNvPr id="11" name="CaixaDeTexto 10"/>
          <p:cNvSpPr txBox="1"/>
          <p:nvPr/>
        </p:nvSpPr>
        <p:spPr>
          <a:xfrm>
            <a:off x="0" y="6581001"/>
            <a:ext cx="3286116" cy="276999"/>
          </a:xfrm>
          <a:prstGeom prst="rect">
            <a:avLst/>
          </a:prstGeom>
          <a:noFill/>
        </p:spPr>
        <p:txBody>
          <a:bodyPr wrap="square" rtlCol="0">
            <a:spAutoFit/>
          </a:bodyPr>
          <a:lstStyle/>
          <a:p>
            <a:r>
              <a:rPr lang="pt-BR" sz="1200" dirty="0" err="1" smtClean="0"/>
              <a:t>Brondani</a:t>
            </a:r>
            <a:r>
              <a:rPr lang="pt-BR" sz="1200" dirty="0" smtClean="0"/>
              <a:t>, 2002; </a:t>
            </a:r>
            <a:r>
              <a:rPr lang="pt-BR" sz="1200" dirty="0" err="1" smtClean="0"/>
              <a:t>Furuse</a:t>
            </a:r>
            <a:r>
              <a:rPr lang="pt-BR" sz="1200" dirty="0" smtClean="0"/>
              <a:t> </a:t>
            </a:r>
            <a:r>
              <a:rPr lang="pt-BR" sz="1200" dirty="0" err="1" smtClean="0"/>
              <a:t>et</a:t>
            </a:r>
            <a:r>
              <a:rPr lang="pt-BR" sz="1200" dirty="0" smtClean="0"/>
              <a:t> </a:t>
            </a:r>
            <a:r>
              <a:rPr lang="pt-BR" sz="1200" dirty="0" err="1" smtClean="0"/>
              <a:t>al</a:t>
            </a:r>
            <a:r>
              <a:rPr lang="pt-BR" sz="1200" dirty="0" smtClean="0"/>
              <a:t>, 2006</a:t>
            </a:r>
            <a:endParaRPr lang="pt-BR" sz="1200" dirty="0"/>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9808" y="118872"/>
            <a:ext cx="8013192" cy="1024112"/>
          </a:xfrm>
        </p:spPr>
        <p:txBody>
          <a:bodyPr/>
          <a:lstStyle/>
          <a:p>
            <a:r>
              <a:rPr lang="pt-BR" dirty="0" smtClean="0"/>
              <a:t>Conclusão </a:t>
            </a:r>
            <a:endParaRPr lang="pt-BR" dirty="0"/>
          </a:p>
        </p:txBody>
      </p:sp>
      <p:sp>
        <p:nvSpPr>
          <p:cNvPr id="3" name="Espaço Reservado para Texto 2"/>
          <p:cNvSpPr>
            <a:spLocks noGrp="1"/>
          </p:cNvSpPr>
          <p:nvPr>
            <p:ph type="body" idx="1"/>
          </p:nvPr>
        </p:nvSpPr>
        <p:spPr>
          <a:xfrm>
            <a:off x="740664" y="1828800"/>
            <a:ext cx="8022336" cy="4672034"/>
          </a:xfrm>
        </p:spPr>
        <p:txBody>
          <a:bodyPr>
            <a:normAutofit lnSpcReduction="10000"/>
          </a:bodyPr>
          <a:lstStyle/>
          <a:p>
            <a:pPr algn="just"/>
            <a:r>
              <a:rPr lang="pt-BR" sz="2600" dirty="0" smtClean="0"/>
              <a:t>Mudanças bucais que podem aparecer com a idade, como perda da dimensão vertical de oclusão (DVO), dificuldade de obter relações maxilo-mandibulares, alteração na resiliência da mucosa e xerostomia são fatores que podem tornar mais trabalhosa a confecção de uma prótese total, bem como dificultar a adaptação dos pacientes às mesmas. Portanto, a odontologia tem pela frente um grande desafio, devendo atuar como um agente de integração do idoso na sociedade na medida em que mantém sua saúde bucal, possibilitando uma aparência agradável, melhor auto-estima, maior capacidade de fonação, além de contribuir para a integração do idoso ao meio social.</a:t>
            </a:r>
          </a:p>
          <a:p>
            <a:endParaRPr lang="pt-BR" sz="2400" dirty="0"/>
          </a:p>
        </p:txBody>
      </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9808" y="118872"/>
            <a:ext cx="8013192" cy="952674"/>
          </a:xfrm>
        </p:spPr>
        <p:txBody>
          <a:bodyPr/>
          <a:lstStyle/>
          <a:p>
            <a:r>
              <a:rPr lang="pt-BR" dirty="0" smtClean="0"/>
              <a:t>Referências </a:t>
            </a:r>
            <a:endParaRPr lang="pt-BR" dirty="0"/>
          </a:p>
        </p:txBody>
      </p:sp>
      <p:sp>
        <p:nvSpPr>
          <p:cNvPr id="3" name="Espaço Reservado para Texto 2"/>
          <p:cNvSpPr>
            <a:spLocks noGrp="1"/>
          </p:cNvSpPr>
          <p:nvPr>
            <p:ph type="body" idx="1"/>
          </p:nvPr>
        </p:nvSpPr>
        <p:spPr>
          <a:xfrm>
            <a:off x="740664" y="1828800"/>
            <a:ext cx="8022336" cy="4814910"/>
          </a:xfrm>
        </p:spPr>
        <p:txBody>
          <a:bodyPr>
            <a:normAutofit fontScale="85000" lnSpcReduction="20000"/>
          </a:bodyPr>
          <a:lstStyle/>
          <a:p>
            <a:r>
              <a:rPr lang="en-US" dirty="0" err="1" smtClean="0"/>
              <a:t>Araújo</a:t>
            </a:r>
            <a:r>
              <a:rPr lang="en-US" dirty="0" smtClean="0"/>
              <a:t> SSC, </a:t>
            </a:r>
            <a:r>
              <a:rPr lang="en-US" dirty="0" err="1" smtClean="0"/>
              <a:t>Freire</a:t>
            </a:r>
            <a:r>
              <a:rPr lang="en-US" dirty="0" smtClean="0"/>
              <a:t> DBL, </a:t>
            </a:r>
            <a:r>
              <a:rPr lang="en-US" dirty="0" err="1" smtClean="0"/>
              <a:t>Padilha</a:t>
            </a:r>
            <a:r>
              <a:rPr lang="en-US" dirty="0" smtClean="0"/>
              <a:t> DMP, </a:t>
            </a:r>
            <a:r>
              <a:rPr lang="en-US" dirty="0" err="1" smtClean="0"/>
              <a:t>Baldisserotto</a:t>
            </a:r>
            <a:r>
              <a:rPr lang="en-US" dirty="0" smtClean="0"/>
              <a:t> J. Social support, health and oral health promotion among the elderly population of Brazil. </a:t>
            </a:r>
            <a:r>
              <a:rPr lang="pt-BR" b="1" dirty="0" smtClean="0"/>
              <a:t>Interface - Comunic., Saúde, Educ</a:t>
            </a:r>
            <a:r>
              <a:rPr lang="pt-BR" dirty="0" smtClean="0"/>
              <a:t>., v.10, n.19, p.203-16, jan/jun 2006.</a:t>
            </a:r>
          </a:p>
          <a:p>
            <a:endParaRPr lang="pt-BR" dirty="0" smtClean="0"/>
          </a:p>
          <a:p>
            <a:r>
              <a:rPr lang="pt-BR" dirty="0" smtClean="0"/>
              <a:t>Brasil</a:t>
            </a:r>
            <a:r>
              <a:rPr lang="pt-BR" b="1" dirty="0" smtClean="0"/>
              <a:t> – Ministério do desenvolvimento social. Crescimento da população de idosos gera debates sobre políticas públicas. Disponível em: </a:t>
            </a:r>
            <a:r>
              <a:rPr lang="pt-BR" b="1" u="sng" dirty="0" smtClean="0"/>
              <a:t>http://www.mds.gov.br/noticias/crescimento-da-populacao-de-idosos-gera-debates-sobre-politicas-publicas/</a:t>
            </a:r>
            <a:r>
              <a:rPr lang="pt-BR" b="1" dirty="0" smtClean="0"/>
              <a:t>. Publicado em 05/04/2007</a:t>
            </a:r>
          </a:p>
          <a:p>
            <a:endParaRPr lang="pt-BR" b="1" dirty="0" smtClean="0"/>
          </a:p>
          <a:p>
            <a:r>
              <a:rPr lang="pt-BR" dirty="0" err="1" smtClean="0"/>
              <a:t>Brunetti</a:t>
            </a:r>
            <a:r>
              <a:rPr lang="pt-BR" dirty="0" smtClean="0"/>
              <a:t> RF, Montenegro FLB . Capítulo 1 - Introdução. p.1-26. In: </a:t>
            </a:r>
            <a:r>
              <a:rPr lang="pt-BR" dirty="0" err="1" smtClean="0"/>
              <a:t>Brunetti</a:t>
            </a:r>
            <a:r>
              <a:rPr lang="pt-BR" dirty="0" smtClean="0"/>
              <a:t> RF, Montenegro FLB. </a:t>
            </a:r>
            <a:r>
              <a:rPr lang="pt-BR" b="1" dirty="0" err="1" smtClean="0"/>
              <a:t>Odontogeriatria</a:t>
            </a:r>
            <a:r>
              <a:rPr lang="pt-BR" b="1" dirty="0" smtClean="0"/>
              <a:t> – Noções de interesse clínico</a:t>
            </a:r>
            <a:r>
              <a:rPr lang="pt-BR" dirty="0" smtClean="0"/>
              <a:t>. Artes Médicas, 2002 : 481.</a:t>
            </a:r>
          </a:p>
          <a:p>
            <a:endParaRPr lang="pt-BR" dirty="0" smtClean="0"/>
          </a:p>
          <a:p>
            <a:r>
              <a:rPr lang="pt-BR" dirty="0" smtClean="0"/>
              <a:t>Cancela, D. M. G. </a:t>
            </a:r>
            <a:r>
              <a:rPr lang="pt-BR" b="1" dirty="0" smtClean="0"/>
              <a:t>O processo de envelhecimento</a:t>
            </a:r>
            <a:r>
              <a:rPr lang="pt-BR" dirty="0" smtClean="0"/>
              <a:t>. Disponível em: </a:t>
            </a:r>
            <a:r>
              <a:rPr lang="pt-BR" u="sng" dirty="0" smtClean="0"/>
              <a:t>www.psicologia.com.pt</a:t>
            </a:r>
            <a:r>
              <a:rPr lang="pt-BR" dirty="0" smtClean="0"/>
              <a:t>. Acesso: 22 set. 2009</a:t>
            </a:r>
          </a:p>
          <a:p>
            <a:endParaRPr lang="pt-BR" dirty="0" smtClean="0"/>
          </a:p>
          <a:p>
            <a:r>
              <a:rPr lang="pt-BR" dirty="0" err="1" smtClean="0"/>
              <a:t>Marchini</a:t>
            </a:r>
            <a:r>
              <a:rPr lang="pt-BR" dirty="0" smtClean="0"/>
              <a:t> L, Montenegro FB, Cunha VPP, Santos JFF. Prótese dentária na terceira idade. </a:t>
            </a:r>
            <a:r>
              <a:rPr lang="pt-BR" b="1" dirty="0" smtClean="0"/>
              <a:t>Revista da APCD</a:t>
            </a:r>
            <a:r>
              <a:rPr lang="pt-BR" dirty="0" smtClean="0"/>
              <a:t>. 2001, mar/abr; 55(2):83-7.</a:t>
            </a:r>
          </a:p>
          <a:p>
            <a:endParaRPr lang="pt-BR" dirty="0" smtClean="0"/>
          </a:p>
          <a:p>
            <a:r>
              <a:rPr lang="pt-BR" b="1" dirty="0" smtClean="0"/>
              <a:t>Ministério da Saúde</a:t>
            </a:r>
            <a:r>
              <a:rPr lang="pt-BR" dirty="0" smtClean="0"/>
              <a:t>. Projeto SB Brasil 2003. Condições </a:t>
            </a:r>
            <a:r>
              <a:rPr lang="pt-BR" dirty="0" err="1" smtClean="0"/>
              <a:t>deSaúde</a:t>
            </a:r>
            <a:r>
              <a:rPr lang="pt-BR" dirty="0" smtClean="0"/>
              <a:t> Bucal </a:t>
            </a:r>
            <a:r>
              <a:rPr lang="pt-BR" dirty="0" err="1" smtClean="0"/>
              <a:t>daPopulação</a:t>
            </a:r>
            <a:r>
              <a:rPr lang="pt-BR" dirty="0" smtClean="0"/>
              <a:t> Brasileira 2002-2003. Brasília-DF, 2004</a:t>
            </a:r>
            <a:endParaRPr lang="pt-BR" dirty="0"/>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Texto 2"/>
          <p:cNvSpPr>
            <a:spLocks noGrp="1"/>
          </p:cNvSpPr>
          <p:nvPr>
            <p:ph type="body" idx="1"/>
          </p:nvPr>
        </p:nvSpPr>
        <p:spPr/>
        <p:txBody>
          <a:bodyPr/>
          <a:lstStyle/>
          <a:p>
            <a:endParaRPr lang="pt-BR" dirty="0"/>
          </a:p>
        </p:txBody>
      </p:sp>
      <p:pic>
        <p:nvPicPr>
          <p:cNvPr id="37890" name="Picture 2" descr="http://www.bokelberg.com/stock-photos/336x224/idosos-mulher-jovem-idoso-pessoas-ler-41865.jpg"/>
          <p:cNvPicPr>
            <a:picLocks noChangeAspect="1" noChangeArrowheads="1"/>
          </p:cNvPicPr>
          <p:nvPr/>
        </p:nvPicPr>
        <p:blipFill>
          <a:blip r:embed="rId2"/>
          <a:srcRect/>
          <a:stretch>
            <a:fillRect/>
          </a:stretch>
        </p:blipFill>
        <p:spPr bwMode="auto">
          <a:xfrm>
            <a:off x="-1" y="0"/>
            <a:ext cx="9144001" cy="6858000"/>
          </a:xfrm>
          <a:prstGeom prst="rect">
            <a:avLst/>
          </a:prstGeom>
          <a:noFill/>
        </p:spPr>
      </p:pic>
      <p:sp>
        <p:nvSpPr>
          <p:cNvPr id="37893" name="Rectangle 5"/>
          <p:cNvSpPr>
            <a:spLocks noChangeArrowheads="1"/>
          </p:cNvSpPr>
          <p:nvPr/>
        </p:nvSpPr>
        <p:spPr bwMode="auto">
          <a:xfrm>
            <a:off x="428596" y="0"/>
            <a:ext cx="8190516"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pt-BR" sz="3200" b="0" i="1" u="none" strike="noStrike" cap="none" normalizeH="0" baseline="0" dirty="0" smtClean="0">
                <a:ln>
                  <a:noFill/>
                </a:ln>
                <a:solidFill>
                  <a:schemeClr val="tx1"/>
                </a:solidFill>
                <a:effectLst/>
                <a:latin typeface="Arial" pitchFamily="34" charset="0"/>
                <a:ea typeface="Calibri" pitchFamily="34" charset="0"/>
                <a:cs typeface="Arial" pitchFamily="34" charset="0"/>
              </a:rPr>
              <a:t>“Uma vida sem desafios não vale a pena ser vivida</a:t>
            </a:r>
            <a:r>
              <a:rPr kumimoji="0" lang="pt-BR" sz="1200" b="0" i="1"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pt-BR" sz="1100" b="0" i="0" u="none" strike="noStrike" cap="none" normalizeH="0" baseline="0" dirty="0" smtClean="0">
              <a:ln>
                <a:noFill/>
              </a:ln>
              <a:solidFill>
                <a:schemeClr val="tx1"/>
              </a:solidFill>
              <a:effectLst/>
              <a:latin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pt-BR"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pt-BR" sz="1200" dirty="0">
              <a:latin typeface="Arial" pitchFamily="34" charset="0"/>
              <a:ea typeface="Calibri"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pt-BR"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pt-BR" sz="1200">
              <a:latin typeface="Arial" pitchFamily="34" charset="0"/>
              <a:ea typeface="Calibri"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pt-BR" sz="1200" b="0" i="0" u="none" strike="noStrike" cap="none" normalizeH="0" baseline="0" smtClean="0">
                <a:ln>
                  <a:noFill/>
                </a:ln>
                <a:solidFill>
                  <a:schemeClr val="tx1"/>
                </a:solidFill>
                <a:effectLst/>
                <a:latin typeface="Arial" pitchFamily="34" charset="0"/>
                <a:ea typeface="Calibri" pitchFamily="34" charset="0"/>
                <a:cs typeface="Arial" pitchFamily="34" charset="0"/>
              </a:rPr>
              <a:t>Sócrates</a:t>
            </a:r>
            <a:endParaRPr kumimoji="0" lang="pt-BR"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749808" y="118872"/>
            <a:ext cx="8013192" cy="1095550"/>
          </a:xfrm>
        </p:spPr>
        <p:txBody>
          <a:bodyPr/>
          <a:lstStyle/>
          <a:p>
            <a:r>
              <a:rPr lang="pt-BR" dirty="0" smtClean="0"/>
              <a:t>Objetivo</a:t>
            </a:r>
            <a:endParaRPr lang="pt-BR" dirty="0"/>
          </a:p>
        </p:txBody>
      </p:sp>
      <p:sp>
        <p:nvSpPr>
          <p:cNvPr id="5" name="Espaço Reservado para Texto 4"/>
          <p:cNvSpPr>
            <a:spLocks noGrp="1"/>
          </p:cNvSpPr>
          <p:nvPr>
            <p:ph type="body" idx="1"/>
          </p:nvPr>
        </p:nvSpPr>
        <p:spPr>
          <a:xfrm>
            <a:off x="714348" y="2786058"/>
            <a:ext cx="8022336" cy="685800"/>
          </a:xfrm>
        </p:spPr>
        <p:txBody>
          <a:bodyPr>
            <a:noAutofit/>
          </a:bodyPr>
          <a:lstStyle/>
          <a:p>
            <a:pPr algn="just"/>
            <a:r>
              <a:rPr lang="pt-BR" sz="2800" dirty="0" smtClean="0"/>
              <a:t>Evidenciar as modificações que ocorrem com o processo do envelhecimento que influenciam no tratamento odontológico, a necessidade do tratamento dos indivíduos da terceira idade, bem como a manutenção das próteses totais que representa um dos principais tratamentos desse grupo estudado.</a:t>
            </a:r>
            <a:endParaRPr lang="pt-BR" sz="2800" dirty="0"/>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lipse 11"/>
          <p:cNvSpPr/>
          <p:nvPr/>
        </p:nvSpPr>
        <p:spPr>
          <a:xfrm>
            <a:off x="5500694" y="3143248"/>
            <a:ext cx="3286148"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Retângulo 9"/>
          <p:cNvSpPr/>
          <p:nvPr/>
        </p:nvSpPr>
        <p:spPr>
          <a:xfrm>
            <a:off x="0" y="2571744"/>
            <a:ext cx="9144000"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bg1"/>
              </a:solidFill>
            </a:endParaRPr>
          </a:p>
        </p:txBody>
      </p:sp>
      <p:sp>
        <p:nvSpPr>
          <p:cNvPr id="2" name="Título 1"/>
          <p:cNvSpPr>
            <a:spLocks noGrp="1"/>
          </p:cNvSpPr>
          <p:nvPr>
            <p:ph type="title"/>
          </p:nvPr>
        </p:nvSpPr>
        <p:spPr>
          <a:xfrm>
            <a:off x="749808" y="118872"/>
            <a:ext cx="8013192" cy="809798"/>
          </a:xfrm>
        </p:spPr>
        <p:txBody>
          <a:bodyPr/>
          <a:lstStyle/>
          <a:p>
            <a:r>
              <a:rPr lang="pt-BR" dirty="0" smtClean="0"/>
              <a:t>Introdução</a:t>
            </a:r>
            <a:endParaRPr lang="pt-BR" dirty="0"/>
          </a:p>
        </p:txBody>
      </p:sp>
      <p:sp>
        <p:nvSpPr>
          <p:cNvPr id="3" name="Espaço Reservado para Texto 2"/>
          <p:cNvSpPr>
            <a:spLocks noGrp="1"/>
          </p:cNvSpPr>
          <p:nvPr>
            <p:ph type="body" idx="1"/>
          </p:nvPr>
        </p:nvSpPr>
        <p:spPr>
          <a:xfrm>
            <a:off x="214282" y="1214422"/>
            <a:ext cx="8929718" cy="5100662"/>
          </a:xfrm>
        </p:spPr>
        <p:txBody>
          <a:bodyPr>
            <a:normAutofit/>
          </a:bodyPr>
          <a:lstStyle/>
          <a:p>
            <a:pPr>
              <a:buFont typeface="Wingdings" pitchFamily="2" charset="2"/>
              <a:buChar char="q"/>
            </a:pPr>
            <a:r>
              <a:rPr lang="pt-BR" sz="2800" dirty="0" smtClean="0"/>
              <a:t> Mudança no perfil  da população mundial e </a:t>
            </a:r>
          </a:p>
          <a:p>
            <a:r>
              <a:rPr lang="pt-BR" sz="2800" dirty="0" smtClean="0"/>
              <a:t>    brasileira</a:t>
            </a:r>
          </a:p>
          <a:p>
            <a:pPr>
              <a:buFont typeface="Wingdings" pitchFamily="2" charset="2"/>
              <a:buChar char="q"/>
            </a:pPr>
            <a:r>
              <a:rPr lang="pt-BR" sz="2800" dirty="0" smtClean="0"/>
              <a:t>  A “Terceira Idade”</a:t>
            </a:r>
          </a:p>
          <a:p>
            <a:pPr>
              <a:buFont typeface="Wingdings" pitchFamily="2" charset="2"/>
              <a:buChar char="q"/>
            </a:pPr>
            <a:r>
              <a:rPr lang="pt-BR" sz="2800" b="1" dirty="0" smtClean="0">
                <a:solidFill>
                  <a:srgbClr val="FFC000"/>
                </a:solidFill>
              </a:rPr>
              <a:t> Idosos independentes</a:t>
            </a:r>
          </a:p>
          <a:p>
            <a:pPr>
              <a:buFont typeface="Wingdings" pitchFamily="2" charset="2"/>
              <a:buChar char="q"/>
            </a:pPr>
            <a:r>
              <a:rPr lang="pt-BR" sz="2800" b="1" dirty="0" smtClean="0">
                <a:solidFill>
                  <a:srgbClr val="FFC000"/>
                </a:solidFill>
              </a:rPr>
              <a:t> Idosos parcialmente dependentes</a:t>
            </a:r>
          </a:p>
          <a:p>
            <a:pPr>
              <a:buFont typeface="Wingdings" pitchFamily="2" charset="2"/>
              <a:buChar char="q"/>
            </a:pPr>
            <a:r>
              <a:rPr lang="pt-BR" sz="2800" b="1" dirty="0" smtClean="0">
                <a:solidFill>
                  <a:srgbClr val="FFC000"/>
                </a:solidFill>
              </a:rPr>
              <a:t> Idosos dependentes</a:t>
            </a:r>
          </a:p>
          <a:p>
            <a:pPr>
              <a:buFont typeface="Wingdings" pitchFamily="2" charset="2"/>
              <a:buChar char="q"/>
            </a:pPr>
            <a:endParaRPr lang="pt-BR" sz="2800" dirty="0" smtClean="0"/>
          </a:p>
          <a:p>
            <a:pPr>
              <a:buFont typeface="Wingdings" pitchFamily="2" charset="2"/>
              <a:buChar char="q"/>
            </a:pPr>
            <a:endParaRPr lang="pt-BR" sz="2800" dirty="0" smtClean="0"/>
          </a:p>
        </p:txBody>
      </p:sp>
      <p:pic>
        <p:nvPicPr>
          <p:cNvPr id="14340" name="Picture 4" descr="http://2.bp.blogspot.com/_O_hPd8k6LR8/SKTflqsNFZI/AAAAAAAAAXo/y5l0rCZDlHQ/s320/tab_pop_populacao_br_20001.gif"/>
          <p:cNvPicPr>
            <a:picLocks noChangeAspect="1" noChangeArrowheads="1"/>
          </p:cNvPicPr>
          <p:nvPr/>
        </p:nvPicPr>
        <p:blipFill>
          <a:blip r:embed="rId3"/>
          <a:srcRect/>
          <a:stretch>
            <a:fillRect/>
          </a:stretch>
        </p:blipFill>
        <p:spPr bwMode="auto">
          <a:xfrm>
            <a:off x="4071934" y="4357694"/>
            <a:ext cx="4781206" cy="2286016"/>
          </a:xfrm>
          <a:prstGeom prst="rect">
            <a:avLst/>
          </a:prstGeom>
          <a:noFill/>
        </p:spPr>
      </p:pic>
      <p:pic>
        <p:nvPicPr>
          <p:cNvPr id="14342" name="Picture 6" descr="http://2.bp.blogspot.com/_O_hPd8k6LR8/SKTfl0CAq_I/AAAAAAAAAXw/6i4e1gv3Ml8/s320/tab_pop_populacao_rs_1991.gif"/>
          <p:cNvPicPr>
            <a:picLocks noChangeAspect="1" noChangeArrowheads="1"/>
          </p:cNvPicPr>
          <p:nvPr/>
        </p:nvPicPr>
        <p:blipFill>
          <a:blip r:embed="rId4"/>
          <a:srcRect/>
          <a:stretch>
            <a:fillRect/>
          </a:stretch>
        </p:blipFill>
        <p:spPr bwMode="auto">
          <a:xfrm>
            <a:off x="642910" y="3900044"/>
            <a:ext cx="3219542" cy="2957956"/>
          </a:xfrm>
          <a:prstGeom prst="rect">
            <a:avLst/>
          </a:prstGeom>
          <a:noFill/>
        </p:spPr>
      </p:pic>
      <p:sp>
        <p:nvSpPr>
          <p:cNvPr id="9" name="CaixaDeTexto 8"/>
          <p:cNvSpPr txBox="1"/>
          <p:nvPr/>
        </p:nvSpPr>
        <p:spPr>
          <a:xfrm>
            <a:off x="6215074" y="6488668"/>
            <a:ext cx="3143272" cy="369332"/>
          </a:xfrm>
          <a:prstGeom prst="rect">
            <a:avLst/>
          </a:prstGeom>
          <a:noFill/>
        </p:spPr>
        <p:txBody>
          <a:bodyPr wrap="square" rtlCol="0">
            <a:spAutoFit/>
          </a:bodyPr>
          <a:lstStyle/>
          <a:p>
            <a:r>
              <a:rPr lang="pt-BR" sz="1200" dirty="0" err="1" smtClean="0"/>
              <a:t>Boraks</a:t>
            </a:r>
            <a:r>
              <a:rPr lang="pt-BR" sz="1200" dirty="0" smtClean="0"/>
              <a:t>, 2002; </a:t>
            </a:r>
            <a:r>
              <a:rPr lang="pt-BR" sz="1200" dirty="0" err="1" smtClean="0"/>
              <a:t>Brunetti</a:t>
            </a:r>
            <a:r>
              <a:rPr lang="pt-BR" sz="1200" dirty="0" smtClean="0"/>
              <a:t> e Montenegro,  2002.</a:t>
            </a:r>
            <a:r>
              <a:rPr lang="pt-BR" dirty="0" smtClean="0"/>
              <a:t> </a:t>
            </a:r>
            <a:endParaRPr lang="pt-BR" dirty="0"/>
          </a:p>
        </p:txBody>
      </p:sp>
      <p:sp>
        <p:nvSpPr>
          <p:cNvPr id="8" name="Retângulo 7"/>
          <p:cNvSpPr/>
          <p:nvPr/>
        </p:nvSpPr>
        <p:spPr>
          <a:xfrm>
            <a:off x="2643174" y="6611779"/>
            <a:ext cx="1186543" cy="246221"/>
          </a:xfrm>
          <a:prstGeom prst="rect">
            <a:avLst/>
          </a:prstGeom>
        </p:spPr>
        <p:txBody>
          <a:bodyPr wrap="none">
            <a:spAutoFit/>
          </a:bodyPr>
          <a:lstStyle/>
          <a:p>
            <a:r>
              <a:rPr lang="pt-BR" sz="1000" dirty="0">
                <a:solidFill>
                  <a:schemeClr val="bg1"/>
                </a:solidFill>
              </a:rPr>
              <a:t>2.</a:t>
            </a:r>
            <a:r>
              <a:rPr lang="pt-BR" sz="1000" dirty="0" err="1">
                <a:solidFill>
                  <a:schemeClr val="bg1"/>
                </a:solidFill>
              </a:rPr>
              <a:t>bp</a:t>
            </a:r>
            <a:r>
              <a:rPr lang="pt-BR" sz="1000" dirty="0">
                <a:solidFill>
                  <a:schemeClr val="bg1"/>
                </a:solidFill>
              </a:rPr>
              <a:t>.blogspot.com</a:t>
            </a:r>
          </a:p>
        </p:txBody>
      </p:sp>
      <p:sp>
        <p:nvSpPr>
          <p:cNvPr id="11" name="CaixaDeTexto 10"/>
          <p:cNvSpPr txBox="1"/>
          <p:nvPr/>
        </p:nvSpPr>
        <p:spPr>
          <a:xfrm>
            <a:off x="5643570" y="3429000"/>
            <a:ext cx="4000528" cy="461665"/>
          </a:xfrm>
          <a:prstGeom prst="rect">
            <a:avLst/>
          </a:prstGeom>
          <a:noFill/>
        </p:spPr>
        <p:txBody>
          <a:bodyPr wrap="square" rtlCol="0">
            <a:spAutoFit/>
          </a:bodyPr>
          <a:lstStyle/>
          <a:p>
            <a:r>
              <a:rPr lang="pt-BR" sz="2400" b="1" dirty="0" smtClean="0">
                <a:solidFill>
                  <a:srgbClr val="C00000"/>
                </a:solidFill>
              </a:rPr>
              <a:t>Idosos X Odontologia</a:t>
            </a:r>
            <a:endParaRPr lang="pt-BR" sz="2400" b="1" dirty="0">
              <a:solidFill>
                <a:srgbClr val="C00000"/>
              </a:solidFill>
            </a:endParaRPr>
          </a:p>
        </p:txBody>
      </p:sp>
      <p:sp>
        <p:nvSpPr>
          <p:cNvPr id="13" name="CaixaDeTexto 12"/>
          <p:cNvSpPr txBox="1"/>
          <p:nvPr/>
        </p:nvSpPr>
        <p:spPr>
          <a:xfrm>
            <a:off x="0" y="3857628"/>
            <a:ext cx="4357686" cy="369332"/>
          </a:xfrm>
          <a:prstGeom prst="rect">
            <a:avLst/>
          </a:prstGeom>
          <a:noFill/>
        </p:spPr>
        <p:txBody>
          <a:bodyPr wrap="square" rtlCol="0">
            <a:spAutoFit/>
          </a:bodyPr>
          <a:lstStyle/>
          <a:p>
            <a:pPr algn="ctr"/>
            <a:r>
              <a:rPr lang="pt-BR" b="1" dirty="0" smtClean="0">
                <a:solidFill>
                  <a:schemeClr val="bg1"/>
                </a:solidFill>
              </a:rPr>
              <a:t>População </a:t>
            </a:r>
            <a:r>
              <a:rPr lang="pt-BR" b="1" dirty="0">
                <a:solidFill>
                  <a:schemeClr val="bg1"/>
                </a:solidFill>
              </a:rPr>
              <a:t>b</a:t>
            </a:r>
            <a:r>
              <a:rPr lang="pt-BR" b="1" dirty="0" smtClean="0">
                <a:solidFill>
                  <a:schemeClr val="bg1"/>
                </a:solidFill>
              </a:rPr>
              <a:t>rasileira em 1990</a:t>
            </a:r>
            <a:endParaRPr lang="pt-BR" b="1" dirty="0">
              <a:solidFill>
                <a:schemeClr val="bg1"/>
              </a:solidFill>
            </a:endParaRPr>
          </a:p>
        </p:txBody>
      </p:sp>
      <p:sp>
        <p:nvSpPr>
          <p:cNvPr id="14" name="CaixaDeTexto 13"/>
          <p:cNvSpPr txBox="1"/>
          <p:nvPr/>
        </p:nvSpPr>
        <p:spPr>
          <a:xfrm>
            <a:off x="4929190" y="4286256"/>
            <a:ext cx="3143272" cy="369332"/>
          </a:xfrm>
          <a:prstGeom prst="rect">
            <a:avLst/>
          </a:prstGeom>
          <a:noFill/>
        </p:spPr>
        <p:txBody>
          <a:bodyPr wrap="square" rtlCol="0">
            <a:spAutoFit/>
          </a:bodyPr>
          <a:lstStyle/>
          <a:p>
            <a:r>
              <a:rPr lang="pt-BR" b="1" dirty="0" smtClean="0">
                <a:solidFill>
                  <a:schemeClr val="bg1"/>
                </a:solidFill>
              </a:rPr>
              <a:t>População brasileira em 2000</a:t>
            </a:r>
            <a:endParaRPr lang="pt-BR" b="1" dirty="0">
              <a:solidFill>
                <a:schemeClr val="bg1"/>
              </a:solidFill>
            </a:endParaRP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2571744"/>
            <a:ext cx="9144000"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bg1"/>
              </a:solidFill>
            </a:endParaRPr>
          </a:p>
        </p:txBody>
      </p:sp>
      <p:pic>
        <p:nvPicPr>
          <p:cNvPr id="5" name="Picture 2" descr="http://www.blogtecnisa.com.br/wp-content/uploads/2009/06/idosos.jpg"/>
          <p:cNvPicPr>
            <a:picLocks noChangeAspect="1" noChangeArrowheads="1"/>
          </p:cNvPicPr>
          <p:nvPr/>
        </p:nvPicPr>
        <p:blipFill>
          <a:blip r:embed="rId3"/>
          <a:srcRect/>
          <a:stretch>
            <a:fillRect/>
          </a:stretch>
        </p:blipFill>
        <p:spPr bwMode="auto">
          <a:xfrm>
            <a:off x="5572132" y="1714488"/>
            <a:ext cx="3877136" cy="2909884"/>
          </a:xfrm>
          <a:prstGeom prst="rect">
            <a:avLst/>
          </a:prstGeom>
          <a:noFill/>
          <a:effectLst>
            <a:softEdge rad="635000"/>
          </a:effectLst>
        </p:spPr>
      </p:pic>
      <p:sp>
        <p:nvSpPr>
          <p:cNvPr id="2" name="Título 1"/>
          <p:cNvSpPr>
            <a:spLocks noGrp="1"/>
          </p:cNvSpPr>
          <p:nvPr>
            <p:ph type="title"/>
          </p:nvPr>
        </p:nvSpPr>
        <p:spPr>
          <a:xfrm>
            <a:off x="785786" y="357166"/>
            <a:ext cx="8013192" cy="881236"/>
          </a:xfrm>
        </p:spPr>
        <p:txBody>
          <a:bodyPr>
            <a:normAutofit fontScale="90000"/>
          </a:bodyPr>
          <a:lstStyle/>
          <a:p>
            <a:pPr algn="ctr"/>
            <a:r>
              <a:rPr lang="pt-BR" dirty="0" smtClean="0"/>
              <a:t>O processo do envelhecimento no contexto da prótese total</a:t>
            </a:r>
            <a:endParaRPr lang="pt-BR" dirty="0"/>
          </a:p>
        </p:txBody>
      </p:sp>
      <p:sp>
        <p:nvSpPr>
          <p:cNvPr id="3" name="Espaço Reservado para Texto 2"/>
          <p:cNvSpPr>
            <a:spLocks noGrp="1"/>
          </p:cNvSpPr>
          <p:nvPr>
            <p:ph type="body" idx="1"/>
          </p:nvPr>
        </p:nvSpPr>
        <p:spPr>
          <a:xfrm>
            <a:off x="428596" y="1643050"/>
            <a:ext cx="8379526" cy="5214950"/>
          </a:xfrm>
        </p:spPr>
        <p:txBody>
          <a:bodyPr>
            <a:normAutofit fontScale="92500" lnSpcReduction="10000"/>
          </a:bodyPr>
          <a:lstStyle/>
          <a:p>
            <a:pPr>
              <a:buFont typeface="Wingdings" pitchFamily="2" charset="2"/>
              <a:buChar char="q"/>
            </a:pPr>
            <a:r>
              <a:rPr lang="pt-BR" sz="2800" dirty="0" smtClean="0"/>
              <a:t> Perdas </a:t>
            </a:r>
            <a:r>
              <a:rPr lang="pt-BR" sz="2800" b="1" dirty="0" smtClean="0"/>
              <a:t>BIOPSICOSSOCIAIS</a:t>
            </a:r>
          </a:p>
          <a:p>
            <a:r>
              <a:rPr lang="pt-BR" dirty="0" smtClean="0"/>
              <a:t>                 Impacto</a:t>
            </a:r>
          </a:p>
          <a:p>
            <a:r>
              <a:rPr lang="pt-BR" dirty="0" smtClean="0"/>
              <a:t>                 Negação</a:t>
            </a:r>
          </a:p>
          <a:p>
            <a:r>
              <a:rPr lang="pt-BR" dirty="0" smtClean="0"/>
              <a:t>                 Depressão</a:t>
            </a:r>
          </a:p>
          <a:p>
            <a:r>
              <a:rPr lang="pt-BR" dirty="0" smtClean="0"/>
              <a:t>                 Aceitação</a:t>
            </a:r>
            <a:endParaRPr lang="pt-BR" sz="2800" dirty="0" smtClean="0"/>
          </a:p>
          <a:p>
            <a:pPr>
              <a:buFont typeface="Wingdings" pitchFamily="2" charset="2"/>
              <a:buChar char="q"/>
            </a:pPr>
            <a:r>
              <a:rPr lang="pt-BR" sz="2800" dirty="0" smtClean="0"/>
              <a:t> Comprometimento dos aspectos físicos e </a:t>
            </a:r>
          </a:p>
          <a:p>
            <a:r>
              <a:rPr lang="pt-BR" sz="2800" dirty="0" smtClean="0"/>
              <a:t>     cognitivos</a:t>
            </a:r>
          </a:p>
          <a:p>
            <a:pPr>
              <a:buFont typeface="Wingdings" pitchFamily="2" charset="2"/>
              <a:buChar char="q"/>
            </a:pPr>
            <a:endParaRPr lang="pt-BR" sz="2800" dirty="0" smtClean="0"/>
          </a:p>
          <a:p>
            <a:pPr>
              <a:buFont typeface="Wingdings" pitchFamily="2" charset="2"/>
              <a:buChar char="q"/>
            </a:pPr>
            <a:r>
              <a:rPr lang="pt-BR" sz="2800" dirty="0" smtClean="0"/>
              <a:t>Mudanças de interesse protético </a:t>
            </a:r>
          </a:p>
          <a:p>
            <a:r>
              <a:rPr lang="pt-BR" sz="2800" dirty="0" smtClean="0"/>
              <a:t>     que ocorrem durante o envelhecimento:</a:t>
            </a:r>
          </a:p>
          <a:p>
            <a:pPr>
              <a:buFont typeface="Wingdings" pitchFamily="2" charset="2"/>
              <a:buChar char="§"/>
            </a:pPr>
            <a:endParaRPr lang="pt-BR" sz="2800" dirty="0" smtClean="0"/>
          </a:p>
          <a:p>
            <a:pPr>
              <a:buFont typeface="Wingdings" pitchFamily="2" charset="2"/>
              <a:buChar char="§"/>
            </a:pPr>
            <a:r>
              <a:rPr lang="pt-BR" sz="2800" dirty="0" smtClean="0"/>
              <a:t>dificuldade de obter relações </a:t>
            </a:r>
            <a:r>
              <a:rPr lang="pt-BR" sz="2800" dirty="0" err="1" smtClean="0"/>
              <a:t>maxilo-mandibulares</a:t>
            </a:r>
            <a:r>
              <a:rPr lang="pt-BR" sz="2800" dirty="0" smtClean="0"/>
              <a:t>   </a:t>
            </a:r>
          </a:p>
          <a:p>
            <a:pPr>
              <a:buFont typeface="Wingdings" pitchFamily="2" charset="2"/>
              <a:buChar char="§"/>
            </a:pPr>
            <a:r>
              <a:rPr lang="pt-BR" sz="2800" dirty="0" smtClean="0"/>
              <a:t>diminuição da espessura do epitélio e alteração na </a:t>
            </a:r>
          </a:p>
          <a:p>
            <a:r>
              <a:rPr lang="pt-BR" sz="2800" dirty="0" smtClean="0"/>
              <a:t>  </a:t>
            </a:r>
            <a:r>
              <a:rPr lang="pt-BR" sz="2800" dirty="0" err="1" smtClean="0"/>
              <a:t>resiliência</a:t>
            </a:r>
            <a:r>
              <a:rPr lang="pt-BR" sz="2800" dirty="0" smtClean="0"/>
              <a:t> da mucosa</a:t>
            </a:r>
          </a:p>
          <a:p>
            <a:pPr>
              <a:buFont typeface="Wingdings" pitchFamily="2" charset="2"/>
              <a:buChar char="§"/>
            </a:pPr>
            <a:r>
              <a:rPr lang="pt-BR" sz="2800" dirty="0" smtClean="0"/>
              <a:t>xerostomia e mudanças na mucosa</a:t>
            </a:r>
            <a:endParaRPr lang="pt-BR" sz="2800" dirty="0" smtClean="0">
              <a:solidFill>
                <a:schemeClr val="tx1"/>
              </a:solidFill>
            </a:endParaRPr>
          </a:p>
        </p:txBody>
      </p:sp>
      <p:sp>
        <p:nvSpPr>
          <p:cNvPr id="7" name="Retângulo 6"/>
          <p:cNvSpPr/>
          <p:nvPr/>
        </p:nvSpPr>
        <p:spPr>
          <a:xfrm>
            <a:off x="7628842" y="4143380"/>
            <a:ext cx="1515158" cy="246221"/>
          </a:xfrm>
          <a:prstGeom prst="rect">
            <a:avLst/>
          </a:prstGeom>
        </p:spPr>
        <p:txBody>
          <a:bodyPr wrap="none">
            <a:spAutoFit/>
          </a:bodyPr>
          <a:lstStyle/>
          <a:p>
            <a:r>
              <a:rPr lang="pt-BR" sz="1000" dirty="0"/>
              <a:t>www.blogtecnisa.com.br</a:t>
            </a:r>
          </a:p>
        </p:txBody>
      </p:sp>
      <p:sp>
        <p:nvSpPr>
          <p:cNvPr id="8" name="CaixaDeTexto 7"/>
          <p:cNvSpPr txBox="1"/>
          <p:nvPr/>
        </p:nvSpPr>
        <p:spPr>
          <a:xfrm>
            <a:off x="6429388" y="6488668"/>
            <a:ext cx="3143272" cy="369332"/>
          </a:xfrm>
          <a:prstGeom prst="rect">
            <a:avLst/>
          </a:prstGeom>
          <a:noFill/>
        </p:spPr>
        <p:txBody>
          <a:bodyPr wrap="square" rtlCol="0">
            <a:spAutoFit/>
          </a:bodyPr>
          <a:lstStyle/>
          <a:p>
            <a:r>
              <a:rPr lang="pt-BR" sz="1000" dirty="0" smtClean="0"/>
              <a:t>Cancela, 2009; Jardim, Medeiros, Brito,  2006.</a:t>
            </a:r>
            <a:r>
              <a:rPr lang="pt-BR" dirty="0" smtClean="0"/>
              <a:t> </a:t>
            </a:r>
            <a:endParaRPr lang="pt-BR" dirty="0"/>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9808" y="118872"/>
            <a:ext cx="8013192" cy="809798"/>
          </a:xfrm>
        </p:spPr>
        <p:txBody>
          <a:bodyPr/>
          <a:lstStyle/>
          <a:p>
            <a:r>
              <a:rPr lang="pt-BR" dirty="0" smtClean="0"/>
              <a:t>Xerostomia</a:t>
            </a:r>
            <a:endParaRPr lang="pt-BR" dirty="0"/>
          </a:p>
        </p:txBody>
      </p:sp>
      <p:sp>
        <p:nvSpPr>
          <p:cNvPr id="3" name="Espaço Reservado para Texto 2"/>
          <p:cNvSpPr>
            <a:spLocks noGrp="1"/>
          </p:cNvSpPr>
          <p:nvPr>
            <p:ph type="body" idx="1"/>
          </p:nvPr>
        </p:nvSpPr>
        <p:spPr>
          <a:xfrm>
            <a:off x="500034" y="1857364"/>
            <a:ext cx="8022336" cy="5286412"/>
          </a:xfrm>
        </p:spPr>
        <p:txBody>
          <a:bodyPr/>
          <a:lstStyle/>
          <a:p>
            <a:pPr>
              <a:buFont typeface="Wingdings" pitchFamily="2" charset="2"/>
              <a:buChar char="q"/>
            </a:pPr>
            <a:r>
              <a:rPr lang="pt-BR" sz="2800" dirty="0" smtClean="0"/>
              <a:t> Redução do fluxo salivar X Fármacos</a:t>
            </a:r>
          </a:p>
          <a:p>
            <a:pPr>
              <a:buFont typeface="Wingdings" pitchFamily="2" charset="2"/>
              <a:buChar char="q"/>
            </a:pPr>
            <a:endParaRPr lang="pt-BR" sz="2800" dirty="0" smtClean="0"/>
          </a:p>
          <a:p>
            <a:pPr>
              <a:buFont typeface="Wingdings" pitchFamily="2" charset="2"/>
              <a:buChar char="q"/>
            </a:pPr>
            <a:r>
              <a:rPr lang="pt-BR" sz="2800" dirty="0" smtClean="0"/>
              <a:t>  Efeitos da xerostomia :</a:t>
            </a:r>
          </a:p>
          <a:p>
            <a:pPr>
              <a:buFont typeface="Wingdings" pitchFamily="2" charset="2"/>
              <a:buChar char="q"/>
            </a:pPr>
            <a:endParaRPr lang="pt-BR" sz="2800" dirty="0" smtClean="0"/>
          </a:p>
          <a:p>
            <a:r>
              <a:rPr lang="pt-BR" sz="2800" dirty="0" smtClean="0"/>
              <a:t>      Redução da retenção de prótese totais</a:t>
            </a:r>
          </a:p>
          <a:p>
            <a:r>
              <a:rPr lang="pt-BR" sz="2800" dirty="0" smtClean="0"/>
              <a:t>      Fragilidade e incômodos </a:t>
            </a:r>
          </a:p>
          <a:p>
            <a:r>
              <a:rPr lang="pt-BR" sz="2800" dirty="0" smtClean="0"/>
              <a:t>      Lesões na mucosa </a:t>
            </a:r>
          </a:p>
        </p:txBody>
      </p:sp>
      <p:pic>
        <p:nvPicPr>
          <p:cNvPr id="18438" name="Picture 6" descr="http://sp1.fotolog.com/photo/17/26/72/pititotis/1245433804691_f.jpg"/>
          <p:cNvPicPr>
            <a:picLocks noChangeAspect="1" noChangeArrowheads="1"/>
          </p:cNvPicPr>
          <p:nvPr/>
        </p:nvPicPr>
        <p:blipFill>
          <a:blip r:embed="rId3"/>
          <a:srcRect/>
          <a:stretch>
            <a:fillRect/>
          </a:stretch>
        </p:blipFill>
        <p:spPr bwMode="auto">
          <a:xfrm flipH="1">
            <a:off x="5499362" y="3429000"/>
            <a:ext cx="3830857" cy="3429000"/>
          </a:xfrm>
          <a:prstGeom prst="rect">
            <a:avLst/>
          </a:prstGeom>
          <a:noFill/>
          <a:effectLst>
            <a:softEdge rad="635000"/>
          </a:effectLst>
        </p:spPr>
      </p:pic>
      <p:sp>
        <p:nvSpPr>
          <p:cNvPr id="18439" name="Rectangle 7"/>
          <p:cNvSpPr>
            <a:spLocks noChangeArrowheads="1"/>
          </p:cNvSpPr>
          <p:nvPr/>
        </p:nvSpPr>
        <p:spPr bwMode="auto">
          <a:xfrm>
            <a:off x="6533990" y="6488668"/>
            <a:ext cx="261001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effectLst/>
                <a:latin typeface="Arial" pitchFamily="34" charset="0"/>
              </a:rPr>
              <a:t>sp1.fotolog.com/.../1245433804691_f.jpg</a:t>
            </a:r>
            <a:r>
              <a:rPr kumimoji="0" lang="pt-BR" sz="1800" b="0" i="0" u="none" strike="noStrike" cap="none" normalizeH="0" baseline="0" dirty="0" smtClean="0">
                <a:ln>
                  <a:noFill/>
                </a:ln>
                <a:solidFill>
                  <a:schemeClr val="tx1"/>
                </a:solidFill>
                <a:effectLst/>
                <a:latin typeface="Arial" pitchFamily="34" charset="0"/>
              </a:rPr>
              <a:t> </a:t>
            </a:r>
          </a:p>
        </p:txBody>
      </p:sp>
      <p:sp>
        <p:nvSpPr>
          <p:cNvPr id="11" name="CaixaDeTexto 10"/>
          <p:cNvSpPr txBox="1"/>
          <p:nvPr/>
        </p:nvSpPr>
        <p:spPr>
          <a:xfrm>
            <a:off x="0" y="6611779"/>
            <a:ext cx="3071834" cy="246221"/>
          </a:xfrm>
          <a:prstGeom prst="rect">
            <a:avLst/>
          </a:prstGeom>
          <a:noFill/>
        </p:spPr>
        <p:txBody>
          <a:bodyPr wrap="square" rtlCol="0">
            <a:spAutoFit/>
          </a:bodyPr>
          <a:lstStyle/>
          <a:p>
            <a:r>
              <a:rPr lang="pt-BR" sz="1000" dirty="0" smtClean="0"/>
              <a:t>Cabrera, 2007; Montenegro, </a:t>
            </a:r>
            <a:r>
              <a:rPr lang="pt-BR" sz="1000" dirty="0" err="1" smtClean="0"/>
              <a:t>Marchini</a:t>
            </a:r>
            <a:r>
              <a:rPr lang="pt-BR" sz="1000" dirty="0" smtClean="0"/>
              <a:t>, </a:t>
            </a:r>
            <a:r>
              <a:rPr lang="pt-BR" sz="1000" dirty="0" err="1" smtClean="0"/>
              <a:t>Brunetti</a:t>
            </a:r>
            <a:r>
              <a:rPr lang="pt-BR" sz="1000" dirty="0" smtClean="0"/>
              <a:t>, 2002.</a:t>
            </a:r>
            <a:endParaRPr lang="pt-BR" sz="1000"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57158" y="0"/>
            <a:ext cx="4214842" cy="7879080"/>
          </a:xfrm>
          <a:prstGeom prst="rect">
            <a:avLst/>
          </a:prstGeom>
          <a:noFill/>
        </p:spPr>
        <p:txBody>
          <a:bodyPr wrap="square" rtlCol="0">
            <a:spAutoFit/>
          </a:bodyPr>
          <a:lstStyle/>
          <a:p>
            <a:pPr algn="ctr"/>
            <a:r>
              <a:rPr lang="pt-BR" sz="4000" b="1" dirty="0" smtClean="0">
                <a:solidFill>
                  <a:srgbClr val="FFC000"/>
                </a:solidFill>
              </a:rPr>
              <a:t>Habilidade </a:t>
            </a:r>
            <a:r>
              <a:rPr lang="pt-BR" sz="4000" b="1" dirty="0" err="1" smtClean="0">
                <a:solidFill>
                  <a:srgbClr val="FFC000"/>
                </a:solidFill>
              </a:rPr>
              <a:t>neuromotora</a:t>
            </a:r>
            <a:r>
              <a:rPr lang="pt-BR" sz="4000" b="1" dirty="0" smtClean="0">
                <a:solidFill>
                  <a:srgbClr val="FFC000"/>
                </a:solidFill>
              </a:rPr>
              <a:t> da língua </a:t>
            </a:r>
          </a:p>
          <a:p>
            <a:endParaRPr lang="pt-BR" dirty="0"/>
          </a:p>
          <a:p>
            <a:endParaRPr lang="pt-BR" dirty="0" smtClean="0"/>
          </a:p>
          <a:p>
            <a:endParaRPr lang="pt-BR" sz="2800" dirty="0"/>
          </a:p>
          <a:p>
            <a:pPr>
              <a:buFont typeface="Wingdings" pitchFamily="2" charset="2"/>
              <a:buChar char="q"/>
            </a:pPr>
            <a:r>
              <a:rPr lang="pt-BR" sz="2800" dirty="0" smtClean="0"/>
              <a:t> Maior mobilidade da língua: </a:t>
            </a:r>
          </a:p>
          <a:p>
            <a:endParaRPr lang="pt-BR" sz="2800" dirty="0"/>
          </a:p>
          <a:p>
            <a:r>
              <a:rPr lang="pt-BR" sz="2800" dirty="0" smtClean="0"/>
              <a:t>Dificuldade de moldagem </a:t>
            </a:r>
          </a:p>
          <a:p>
            <a:endParaRPr lang="pt-BR" sz="2800" dirty="0"/>
          </a:p>
          <a:p>
            <a:r>
              <a:rPr lang="pt-BR" sz="2800" dirty="0" smtClean="0"/>
              <a:t>Dificuldade de adaptação de novas prótese. </a:t>
            </a:r>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a:p>
        </p:txBody>
      </p:sp>
      <p:sp>
        <p:nvSpPr>
          <p:cNvPr id="6" name="CaixaDeTexto 5"/>
          <p:cNvSpPr txBox="1"/>
          <p:nvPr/>
        </p:nvSpPr>
        <p:spPr>
          <a:xfrm>
            <a:off x="4857752" y="0"/>
            <a:ext cx="4000528" cy="5463034"/>
          </a:xfrm>
          <a:prstGeom prst="rect">
            <a:avLst/>
          </a:prstGeom>
          <a:noFill/>
        </p:spPr>
        <p:txBody>
          <a:bodyPr wrap="square" rtlCol="0">
            <a:spAutoFit/>
          </a:bodyPr>
          <a:lstStyle/>
          <a:p>
            <a:pPr algn="ctr"/>
            <a:r>
              <a:rPr lang="pt-BR" sz="4000" b="1" dirty="0" smtClean="0">
                <a:solidFill>
                  <a:srgbClr val="FFC000"/>
                </a:solidFill>
              </a:rPr>
              <a:t>Controle neuromuscular</a:t>
            </a:r>
          </a:p>
          <a:p>
            <a:endParaRPr lang="pt-BR" dirty="0"/>
          </a:p>
          <a:p>
            <a:endParaRPr lang="pt-BR" dirty="0" smtClean="0"/>
          </a:p>
          <a:p>
            <a:endParaRPr lang="pt-BR" dirty="0"/>
          </a:p>
          <a:p>
            <a:endParaRPr lang="pt-BR" dirty="0" smtClean="0"/>
          </a:p>
          <a:p>
            <a:endParaRPr lang="pt-BR" dirty="0"/>
          </a:p>
          <a:p>
            <a:pPr algn="just"/>
            <a:endParaRPr lang="pt-BR" sz="1100" dirty="0" smtClean="0"/>
          </a:p>
          <a:p>
            <a:pPr algn="just"/>
            <a:r>
              <a:rPr lang="pt-BR" sz="2800" dirty="0" smtClean="0"/>
              <a:t>Diversos </a:t>
            </a:r>
            <a:r>
              <a:rPr lang="pt-BR" sz="2800" dirty="0"/>
              <a:t>estágios clínicos de neuroses, psicoses e demências podem contra-indicar a confecção e uso de novas próteses totais em idosos</a:t>
            </a:r>
          </a:p>
        </p:txBody>
      </p:sp>
      <p:sp>
        <p:nvSpPr>
          <p:cNvPr id="7" name="Retângulo 6"/>
          <p:cNvSpPr/>
          <p:nvPr/>
        </p:nvSpPr>
        <p:spPr>
          <a:xfrm>
            <a:off x="5904010" y="6611779"/>
            <a:ext cx="3239990" cy="246221"/>
          </a:xfrm>
          <a:prstGeom prst="rect">
            <a:avLst/>
          </a:prstGeom>
        </p:spPr>
        <p:txBody>
          <a:bodyPr wrap="none">
            <a:spAutoFit/>
          </a:bodyPr>
          <a:lstStyle/>
          <a:p>
            <a:r>
              <a:rPr lang="pt-BR" sz="1000" dirty="0" err="1"/>
              <a:t>Koshino</a:t>
            </a:r>
            <a:r>
              <a:rPr lang="pt-BR" sz="1000" dirty="0"/>
              <a:t> </a:t>
            </a:r>
            <a:r>
              <a:rPr lang="pt-BR" sz="1000" dirty="0" err="1"/>
              <a:t>et</a:t>
            </a:r>
            <a:r>
              <a:rPr lang="pt-BR" sz="1000" dirty="0"/>
              <a:t> </a:t>
            </a:r>
            <a:r>
              <a:rPr lang="pt-BR" sz="1000" dirty="0" err="1" smtClean="0"/>
              <a:t>al</a:t>
            </a:r>
            <a:r>
              <a:rPr lang="pt-BR" sz="1000" dirty="0" smtClean="0"/>
              <a:t>, 1997; Montenegro, </a:t>
            </a:r>
            <a:r>
              <a:rPr lang="pt-BR" sz="1000" dirty="0" err="1" smtClean="0"/>
              <a:t>Marchini</a:t>
            </a:r>
            <a:r>
              <a:rPr lang="pt-BR" sz="1000" dirty="0" smtClean="0"/>
              <a:t>, </a:t>
            </a:r>
            <a:r>
              <a:rPr lang="pt-BR" sz="1000" dirty="0" err="1" smtClean="0"/>
              <a:t>Brunetti</a:t>
            </a:r>
            <a:r>
              <a:rPr lang="pt-BR" sz="1000" dirty="0" smtClean="0"/>
              <a:t>, 2002</a:t>
            </a:r>
            <a:endParaRPr lang="pt-BR" sz="1000" dirty="0"/>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0" y="2500306"/>
            <a:ext cx="9144000"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2530" name="Picture 2" descr="http://www.anatomiafacial.com/testes_formativos/Fundamentos%20de%20Anatomia%20-%20Anatomia%20Facial/Temporarios/Figuras/figs_anatomicas/cranio_perfil_reabsorcao.jpg"/>
          <p:cNvPicPr>
            <a:picLocks noChangeAspect="1" noChangeArrowheads="1"/>
          </p:cNvPicPr>
          <p:nvPr/>
        </p:nvPicPr>
        <p:blipFill>
          <a:blip r:embed="rId3" cstate="print"/>
          <a:srcRect/>
          <a:stretch>
            <a:fillRect/>
          </a:stretch>
        </p:blipFill>
        <p:spPr bwMode="auto">
          <a:xfrm>
            <a:off x="5286380" y="3500438"/>
            <a:ext cx="4265171" cy="3357562"/>
          </a:xfrm>
          <a:prstGeom prst="rect">
            <a:avLst/>
          </a:prstGeom>
          <a:noFill/>
          <a:effectLst>
            <a:softEdge rad="635000"/>
          </a:effectLst>
        </p:spPr>
      </p:pic>
      <p:sp>
        <p:nvSpPr>
          <p:cNvPr id="2" name="Título 1"/>
          <p:cNvSpPr>
            <a:spLocks noGrp="1"/>
          </p:cNvSpPr>
          <p:nvPr>
            <p:ph type="title"/>
          </p:nvPr>
        </p:nvSpPr>
        <p:spPr>
          <a:xfrm>
            <a:off x="749808" y="118872"/>
            <a:ext cx="8013192" cy="809798"/>
          </a:xfrm>
        </p:spPr>
        <p:txBody>
          <a:bodyPr/>
          <a:lstStyle/>
          <a:p>
            <a:r>
              <a:rPr lang="pt-BR" dirty="0" smtClean="0"/>
              <a:t>Perda da DVO</a:t>
            </a:r>
            <a:endParaRPr lang="pt-BR" dirty="0"/>
          </a:p>
        </p:txBody>
      </p:sp>
      <p:sp>
        <p:nvSpPr>
          <p:cNvPr id="3" name="Espaço Reservado para Texto 2"/>
          <p:cNvSpPr>
            <a:spLocks noGrp="1"/>
          </p:cNvSpPr>
          <p:nvPr>
            <p:ph type="body" idx="1"/>
          </p:nvPr>
        </p:nvSpPr>
        <p:spPr>
          <a:xfrm>
            <a:off x="740664" y="1828800"/>
            <a:ext cx="6045914" cy="4814910"/>
          </a:xfrm>
        </p:spPr>
        <p:txBody>
          <a:bodyPr>
            <a:normAutofit/>
          </a:bodyPr>
          <a:lstStyle/>
          <a:p>
            <a:pPr algn="just">
              <a:buFont typeface="Wingdings" pitchFamily="2" charset="2"/>
              <a:buChar char="q"/>
            </a:pPr>
            <a:r>
              <a:rPr lang="pt-BR" sz="2800" dirty="0" smtClean="0"/>
              <a:t> Dimensão Vertical de Oclusão apresenta eficiência funcional do mecanismo dental, como também auxilia na manutenção da harmonia facial, facilitando a deglutição e permitindo a articulação adequada das palavras.</a:t>
            </a:r>
          </a:p>
          <a:p>
            <a:pPr algn="just"/>
            <a:endParaRPr lang="pt-BR" sz="2800" dirty="0" smtClean="0"/>
          </a:p>
          <a:p>
            <a:pPr algn="just">
              <a:buFont typeface="Wingdings" pitchFamily="2" charset="2"/>
              <a:buChar char="q"/>
            </a:pPr>
            <a:r>
              <a:rPr lang="pt-BR" sz="2800" dirty="0" smtClean="0"/>
              <a:t> Métodos de registro da DVO</a:t>
            </a:r>
            <a:endParaRPr lang="pt-BR" sz="2800" dirty="0"/>
          </a:p>
        </p:txBody>
      </p:sp>
      <p:sp>
        <p:nvSpPr>
          <p:cNvPr id="6" name="Retângulo 5"/>
          <p:cNvSpPr/>
          <p:nvPr/>
        </p:nvSpPr>
        <p:spPr>
          <a:xfrm>
            <a:off x="7599988" y="6611779"/>
            <a:ext cx="1544012" cy="246221"/>
          </a:xfrm>
          <a:prstGeom prst="rect">
            <a:avLst/>
          </a:prstGeom>
        </p:spPr>
        <p:txBody>
          <a:bodyPr wrap="none">
            <a:spAutoFit/>
          </a:bodyPr>
          <a:lstStyle/>
          <a:p>
            <a:r>
              <a:rPr lang="pt-BR" sz="1000" dirty="0"/>
              <a:t>www.anatomiafacial.com</a:t>
            </a:r>
          </a:p>
        </p:txBody>
      </p:sp>
      <p:sp>
        <p:nvSpPr>
          <p:cNvPr id="7" name="CaixaDeTexto 6"/>
          <p:cNvSpPr txBox="1"/>
          <p:nvPr/>
        </p:nvSpPr>
        <p:spPr>
          <a:xfrm>
            <a:off x="0" y="6488668"/>
            <a:ext cx="2285984" cy="369332"/>
          </a:xfrm>
          <a:prstGeom prst="rect">
            <a:avLst/>
          </a:prstGeom>
          <a:noFill/>
        </p:spPr>
        <p:txBody>
          <a:bodyPr wrap="square" rtlCol="0">
            <a:spAutoFit/>
          </a:bodyPr>
          <a:lstStyle/>
          <a:p>
            <a:r>
              <a:rPr lang="pt-BR" sz="1000" dirty="0" smtClean="0"/>
              <a:t>Dias </a:t>
            </a:r>
            <a:r>
              <a:rPr lang="pt-BR" sz="1000" dirty="0" err="1" smtClean="0"/>
              <a:t>et</a:t>
            </a:r>
            <a:r>
              <a:rPr lang="pt-BR" sz="1000" dirty="0" smtClean="0"/>
              <a:t> </a:t>
            </a:r>
            <a:r>
              <a:rPr lang="pt-BR" sz="1000" dirty="0" err="1" smtClean="0"/>
              <a:t>al</a:t>
            </a:r>
            <a:r>
              <a:rPr lang="pt-BR" sz="1000" dirty="0" smtClean="0"/>
              <a:t>, 2006; Wolf, 1998</a:t>
            </a:r>
            <a:r>
              <a:rPr lang="pt-BR" dirty="0" smtClean="0"/>
              <a:t> </a:t>
            </a:r>
            <a:endParaRPr lang="pt-BR" dirty="0"/>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Dificuldade de obter relações </a:t>
            </a:r>
            <a:r>
              <a:rPr lang="pt-BR" dirty="0" err="1" smtClean="0"/>
              <a:t>maxilo</a:t>
            </a:r>
            <a:r>
              <a:rPr lang="pt-BR" dirty="0" smtClean="0"/>
              <a:t> - mandibulares</a:t>
            </a:r>
            <a:endParaRPr lang="pt-BR" dirty="0"/>
          </a:p>
        </p:txBody>
      </p:sp>
      <p:sp>
        <p:nvSpPr>
          <p:cNvPr id="3" name="Espaço Reservado para Texto 2"/>
          <p:cNvSpPr>
            <a:spLocks noGrp="1"/>
          </p:cNvSpPr>
          <p:nvPr>
            <p:ph type="body" idx="1"/>
          </p:nvPr>
        </p:nvSpPr>
        <p:spPr>
          <a:xfrm>
            <a:off x="1121664" y="3071810"/>
            <a:ext cx="8022336" cy="3214710"/>
          </a:xfrm>
        </p:spPr>
        <p:txBody>
          <a:bodyPr>
            <a:normAutofit/>
          </a:bodyPr>
          <a:lstStyle/>
          <a:p>
            <a:r>
              <a:rPr lang="pt-BR" sz="3600" dirty="0" smtClean="0"/>
              <a:t>Cooperação do idoso</a:t>
            </a:r>
            <a:endParaRPr lang="pt-BR" sz="3600" dirty="0"/>
          </a:p>
        </p:txBody>
      </p:sp>
      <p:pic>
        <p:nvPicPr>
          <p:cNvPr id="25604" name="Picture 4" descr="http://images03.olx.com.br/ui/2/53/25/19064825_1.jpg"/>
          <p:cNvPicPr>
            <a:picLocks noChangeAspect="1" noChangeArrowheads="1"/>
          </p:cNvPicPr>
          <p:nvPr/>
        </p:nvPicPr>
        <p:blipFill>
          <a:blip r:embed="rId3"/>
          <a:srcRect/>
          <a:stretch>
            <a:fillRect/>
          </a:stretch>
        </p:blipFill>
        <p:spPr bwMode="auto">
          <a:xfrm>
            <a:off x="5738814" y="1500174"/>
            <a:ext cx="3405186" cy="5071935"/>
          </a:xfrm>
          <a:prstGeom prst="rect">
            <a:avLst/>
          </a:prstGeom>
          <a:noFill/>
          <a:effectLst>
            <a:softEdge rad="635000"/>
          </a:effectLst>
        </p:spPr>
      </p:pic>
      <p:sp>
        <p:nvSpPr>
          <p:cNvPr id="7" name="Retângulo 6"/>
          <p:cNvSpPr/>
          <p:nvPr/>
        </p:nvSpPr>
        <p:spPr>
          <a:xfrm>
            <a:off x="7657696" y="6000768"/>
            <a:ext cx="1486304" cy="246221"/>
          </a:xfrm>
          <a:prstGeom prst="rect">
            <a:avLst/>
          </a:prstGeom>
        </p:spPr>
        <p:txBody>
          <a:bodyPr wrap="none">
            <a:spAutoFit/>
          </a:bodyPr>
          <a:lstStyle/>
          <a:p>
            <a:r>
              <a:rPr lang="pt-BR" sz="1000" dirty="0" err="1"/>
              <a:t>ribeiraopreto</a:t>
            </a:r>
            <a:r>
              <a:rPr lang="pt-BR" sz="1000" dirty="0"/>
              <a:t>.olx.com.</a:t>
            </a:r>
            <a:r>
              <a:rPr lang="pt-BR" sz="1000" dirty="0" err="1"/>
              <a:t>br</a:t>
            </a:r>
            <a:endParaRPr lang="pt-BR" sz="1000" dirty="0"/>
          </a:p>
        </p:txBody>
      </p:sp>
      <p:pic>
        <p:nvPicPr>
          <p:cNvPr id="25606" name="Picture 6" descr="http://www.portalhoje.com/wp-content/uploads/2009/09/idosos.bmp"/>
          <p:cNvPicPr>
            <a:picLocks noChangeAspect="1" noChangeArrowheads="1"/>
          </p:cNvPicPr>
          <p:nvPr/>
        </p:nvPicPr>
        <p:blipFill>
          <a:blip r:embed="rId4"/>
          <a:srcRect/>
          <a:stretch>
            <a:fillRect/>
          </a:stretch>
        </p:blipFill>
        <p:spPr bwMode="auto">
          <a:xfrm rot="21019876">
            <a:off x="214282" y="3657600"/>
            <a:ext cx="2628900" cy="3200400"/>
          </a:xfrm>
          <a:prstGeom prst="rect">
            <a:avLst/>
          </a:prstGeom>
          <a:noFill/>
          <a:effectLst>
            <a:softEdge rad="317500"/>
          </a:effectLst>
        </p:spPr>
      </p:pic>
      <p:sp>
        <p:nvSpPr>
          <p:cNvPr id="9" name="Retângulo 8"/>
          <p:cNvSpPr/>
          <p:nvPr/>
        </p:nvSpPr>
        <p:spPr>
          <a:xfrm>
            <a:off x="0" y="6488668"/>
            <a:ext cx="1306768" cy="246221"/>
          </a:xfrm>
          <a:prstGeom prst="rect">
            <a:avLst/>
          </a:prstGeom>
        </p:spPr>
        <p:txBody>
          <a:bodyPr wrap="none">
            <a:spAutoFit/>
          </a:bodyPr>
          <a:lstStyle/>
          <a:p>
            <a:r>
              <a:rPr lang="pt-BR" sz="1000" dirty="0"/>
              <a:t>www.portalhoje.com</a:t>
            </a:r>
          </a:p>
        </p:txBody>
      </p:sp>
      <p:sp>
        <p:nvSpPr>
          <p:cNvPr id="10" name="CaixaDeTexto 9"/>
          <p:cNvSpPr txBox="1"/>
          <p:nvPr/>
        </p:nvSpPr>
        <p:spPr>
          <a:xfrm>
            <a:off x="6429388" y="6581001"/>
            <a:ext cx="2928958" cy="276999"/>
          </a:xfrm>
          <a:prstGeom prst="rect">
            <a:avLst/>
          </a:prstGeom>
          <a:noFill/>
        </p:spPr>
        <p:txBody>
          <a:bodyPr wrap="square" rtlCol="0">
            <a:spAutoFit/>
          </a:bodyPr>
          <a:lstStyle/>
          <a:p>
            <a:r>
              <a:rPr lang="pt-BR" sz="1200" dirty="0" err="1" smtClean="0"/>
              <a:t>Brunetti</a:t>
            </a:r>
            <a:r>
              <a:rPr lang="pt-BR" sz="1200" dirty="0" smtClean="0"/>
              <a:t>, Montenegro, </a:t>
            </a:r>
            <a:r>
              <a:rPr lang="pt-BR" sz="1200" dirty="0" err="1" smtClean="0"/>
              <a:t>Marchini</a:t>
            </a:r>
            <a:r>
              <a:rPr lang="pt-BR" sz="1200" dirty="0" smtClean="0"/>
              <a:t>, 2002.</a:t>
            </a:r>
            <a:endParaRPr lang="pt-BR" sz="1200" dirty="0"/>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www.correiodamanha.pt/imgs/ca967162-b341-4feb-88dd-fecb0766bf67_738D42D9-134C-4FBE-A85A-DA00E83FDC20_32F57559-43B9-4D58-B5B9-D9165B1B6368_img_detalhe_noticia_pt_1.jpg"/>
          <p:cNvPicPr>
            <a:picLocks noChangeAspect="1" noChangeArrowheads="1"/>
          </p:cNvPicPr>
          <p:nvPr/>
        </p:nvPicPr>
        <p:blipFill>
          <a:blip r:embed="rId3"/>
          <a:srcRect/>
          <a:stretch>
            <a:fillRect/>
          </a:stretch>
        </p:blipFill>
        <p:spPr bwMode="auto">
          <a:xfrm rot="21354701">
            <a:off x="214282" y="3143248"/>
            <a:ext cx="2357422" cy="3148021"/>
          </a:xfrm>
          <a:prstGeom prst="rect">
            <a:avLst/>
          </a:prstGeom>
          <a:noFill/>
          <a:effectLst>
            <a:softEdge rad="317500"/>
          </a:effectLst>
        </p:spPr>
      </p:pic>
      <p:sp>
        <p:nvSpPr>
          <p:cNvPr id="2" name="Título 1"/>
          <p:cNvSpPr>
            <a:spLocks noGrp="1"/>
          </p:cNvSpPr>
          <p:nvPr>
            <p:ph type="title"/>
          </p:nvPr>
        </p:nvSpPr>
        <p:spPr>
          <a:xfrm>
            <a:off x="642910" y="0"/>
            <a:ext cx="8013192" cy="1381302"/>
          </a:xfrm>
        </p:spPr>
        <p:txBody>
          <a:bodyPr>
            <a:normAutofit fontScale="90000"/>
          </a:bodyPr>
          <a:lstStyle/>
          <a:p>
            <a:pPr algn="ctr"/>
            <a:r>
              <a:rPr lang="pt-BR" dirty="0" smtClean="0"/>
              <a:t>Necessidade de tratamento bucal na terceira idade</a:t>
            </a:r>
            <a:endParaRPr lang="pt-BR" dirty="0"/>
          </a:p>
        </p:txBody>
      </p:sp>
      <p:sp>
        <p:nvSpPr>
          <p:cNvPr id="3" name="Espaço Reservado para Texto 2"/>
          <p:cNvSpPr>
            <a:spLocks noGrp="1"/>
          </p:cNvSpPr>
          <p:nvPr>
            <p:ph type="body" idx="1"/>
          </p:nvPr>
        </p:nvSpPr>
        <p:spPr>
          <a:xfrm>
            <a:off x="1121664" y="2786058"/>
            <a:ext cx="8022336" cy="4814910"/>
          </a:xfrm>
        </p:spPr>
        <p:txBody>
          <a:bodyPr>
            <a:normAutofit/>
          </a:bodyPr>
          <a:lstStyle/>
          <a:p>
            <a:pPr>
              <a:buFont typeface="Wingdings" pitchFamily="2" charset="2"/>
              <a:buChar char="q"/>
            </a:pPr>
            <a:r>
              <a:rPr lang="pt-BR" sz="2800" dirty="0" smtClean="0"/>
              <a:t> Odontologia  como agente de integração do idoso </a:t>
            </a:r>
          </a:p>
          <a:p>
            <a:r>
              <a:rPr lang="pt-BR" sz="2800" dirty="0" smtClean="0"/>
              <a:t>     na sociedade: </a:t>
            </a:r>
          </a:p>
          <a:p>
            <a:r>
              <a:rPr lang="pt-BR" sz="2400" b="1" dirty="0" smtClean="0"/>
              <a:t>                                    </a:t>
            </a:r>
          </a:p>
          <a:p>
            <a:pPr algn="ctr"/>
            <a:r>
              <a:rPr lang="pt-BR" sz="2400" b="1" dirty="0" smtClean="0"/>
              <a:t> Aparência agradável</a:t>
            </a:r>
          </a:p>
          <a:p>
            <a:pPr algn="ctr"/>
            <a:r>
              <a:rPr lang="pt-BR" sz="2400" b="1" dirty="0" smtClean="0"/>
              <a:t>Auto – estima</a:t>
            </a:r>
          </a:p>
          <a:p>
            <a:pPr algn="ctr"/>
            <a:r>
              <a:rPr lang="pt-BR" sz="2400" b="1" dirty="0" smtClean="0"/>
              <a:t>Capacidade de fonação</a:t>
            </a:r>
            <a:endParaRPr lang="pt-BR" sz="2400" b="1" dirty="0"/>
          </a:p>
        </p:txBody>
      </p:sp>
      <p:sp>
        <p:nvSpPr>
          <p:cNvPr id="5" name="Retângulo 4"/>
          <p:cNvSpPr/>
          <p:nvPr/>
        </p:nvSpPr>
        <p:spPr>
          <a:xfrm>
            <a:off x="0" y="6000768"/>
            <a:ext cx="1776448" cy="246221"/>
          </a:xfrm>
          <a:prstGeom prst="rect">
            <a:avLst/>
          </a:prstGeom>
        </p:spPr>
        <p:txBody>
          <a:bodyPr wrap="none">
            <a:spAutoFit/>
          </a:bodyPr>
          <a:lstStyle/>
          <a:p>
            <a:r>
              <a:rPr lang="pt-BR" sz="1000" dirty="0" smtClean="0"/>
              <a:t>www.correiodamanha.com.br</a:t>
            </a:r>
            <a:endParaRPr lang="pt-BR" sz="1000" dirty="0"/>
          </a:p>
        </p:txBody>
      </p:sp>
      <p:sp>
        <p:nvSpPr>
          <p:cNvPr id="6" name="CaixaDeTexto 5"/>
          <p:cNvSpPr txBox="1"/>
          <p:nvPr/>
        </p:nvSpPr>
        <p:spPr>
          <a:xfrm>
            <a:off x="2643174" y="5500702"/>
            <a:ext cx="6286544" cy="1477328"/>
          </a:xfrm>
          <a:prstGeom prst="rect">
            <a:avLst/>
          </a:prstGeom>
          <a:noFill/>
        </p:spPr>
        <p:txBody>
          <a:bodyPr wrap="square" rtlCol="0">
            <a:spAutoFit/>
          </a:bodyPr>
          <a:lstStyle/>
          <a:p>
            <a:pPr algn="just"/>
            <a:r>
              <a:rPr lang="pt-BR" sz="2400" b="1" dirty="0" smtClean="0"/>
              <a:t>Brasil – carência de ações </a:t>
            </a:r>
            <a:r>
              <a:rPr lang="pt-BR" sz="2400" b="1" dirty="0"/>
              <a:t>reabilitadoras ofertadas pelo serviço público voltada para este grupo</a:t>
            </a:r>
            <a:r>
              <a:rPr lang="pt-BR" sz="2400" b="1" dirty="0" smtClean="0"/>
              <a:t>.</a:t>
            </a:r>
            <a:endParaRPr lang="pt-BR" sz="2400" b="1" dirty="0"/>
          </a:p>
          <a:p>
            <a:pPr algn="just"/>
            <a:endParaRPr lang="pt-BR" dirty="0"/>
          </a:p>
        </p:txBody>
      </p:sp>
      <p:sp>
        <p:nvSpPr>
          <p:cNvPr id="7" name="Retângulo 6"/>
          <p:cNvSpPr/>
          <p:nvPr/>
        </p:nvSpPr>
        <p:spPr>
          <a:xfrm>
            <a:off x="7811391" y="6581001"/>
            <a:ext cx="1332609" cy="276999"/>
          </a:xfrm>
          <a:prstGeom prst="rect">
            <a:avLst/>
          </a:prstGeom>
        </p:spPr>
        <p:txBody>
          <a:bodyPr wrap="none">
            <a:spAutoFit/>
          </a:bodyPr>
          <a:lstStyle/>
          <a:p>
            <a:r>
              <a:rPr lang="pt-BR" sz="1200" dirty="0"/>
              <a:t>Araújo </a:t>
            </a:r>
            <a:r>
              <a:rPr lang="pt-BR" sz="1200" dirty="0" err="1"/>
              <a:t>et</a:t>
            </a:r>
            <a:r>
              <a:rPr lang="pt-BR" sz="1200" dirty="0"/>
              <a:t> al., 2006</a:t>
            </a:r>
          </a:p>
        </p:txBody>
      </p:sp>
    </p:spTree>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276</TotalTime>
  <Words>2834</Words>
  <Application>Microsoft Office PowerPoint</Application>
  <PresentationFormat>Apresentação na tela (4:3)</PresentationFormat>
  <Paragraphs>331</Paragraphs>
  <Slides>17</Slides>
  <Notes>9</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Módulo</vt:lpstr>
      <vt:lpstr>Prótese total mucossuportada em idosos</vt:lpstr>
      <vt:lpstr>Objetivo</vt:lpstr>
      <vt:lpstr>Introdução</vt:lpstr>
      <vt:lpstr>O processo do envelhecimento no contexto da prótese total</vt:lpstr>
      <vt:lpstr>Xerostomia</vt:lpstr>
      <vt:lpstr>Slide 6</vt:lpstr>
      <vt:lpstr>Perda da DVO</vt:lpstr>
      <vt:lpstr>Dificuldade de obter relações maxilo - mandibulares</vt:lpstr>
      <vt:lpstr>Necessidade de tratamento bucal na terceira idade</vt:lpstr>
      <vt:lpstr>Slide 10</vt:lpstr>
      <vt:lpstr>Slide 11</vt:lpstr>
      <vt:lpstr>Slide 12</vt:lpstr>
      <vt:lpstr>Manutenção das próteses totais na terceira idade </vt:lpstr>
      <vt:lpstr>Manutenção das próteses totais na terceira idade </vt:lpstr>
      <vt:lpstr>Conclusão </vt:lpstr>
      <vt:lpstr>Referências </vt:lpstr>
      <vt:lpstr>Slide 17</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Prótese total mucossuportada em idosos</dc:title>
  <dc:creator>Cliente</dc:creator>
  <cp:lastModifiedBy>Cliente</cp:lastModifiedBy>
  <cp:revision>30</cp:revision>
  <dcterms:created xsi:type="dcterms:W3CDTF">2009-11-17T16:53:35Z</dcterms:created>
  <dcterms:modified xsi:type="dcterms:W3CDTF">2009-12-01T00:36:07Z</dcterms:modified>
</cp:coreProperties>
</file>