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xandre" initials="a" lastIdx="29" clrIdx="0">
    <p:extLst>
      <p:ext uri="{19B8F6BF-5375-455C-9EA6-DF929625EA0E}">
        <p15:presenceInfo xmlns:p15="http://schemas.microsoft.com/office/powerpoint/2012/main" userId="alexandr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46" d="100"/>
          <a:sy n="46" d="100"/>
        </p:scale>
        <p:origin x="72" y="6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1-19T23:19:10.912" idx="22">
    <p:pos x="5809" y="305"/>
    <p:text>Descrever as hemoculturas positivas para BGN resistentes e não resistentes à múltiplas drogas (MDR) a partir de seu perfil de resistência e sensibilidade microbiana, incluindo seus mecanismos de resistência.</p:text>
    <p:extLst>
      <p:ext uri="{C676402C-5697-4E1C-873F-D02D1690AC5C}">
        <p15:threadingInfo xmlns:p15="http://schemas.microsoft.com/office/powerpoint/2012/main" timeZoneBias="180"/>
      </p:ext>
    </p:extLst>
  </p:cm>
  <p:cm authorId="1" dt="2019-11-19T23:19:33.605" idx="23">
    <p:pos x="329" y="576"/>
    <p:text>Por fim, comparar as frequências de culturas positivas para BGN em relação às outras hemoculturas positivas para diferentes microrganismos de acordo com o sexo do paciente, o ano e o setor de internação além de mecanismos de resistência microbiológica.</p:text>
    <p:extLst>
      <p:ext uri="{C676402C-5697-4E1C-873F-D02D1690AC5C}">
        <p15:threadingInfo xmlns:p15="http://schemas.microsoft.com/office/powerpoint/2012/main" timeZoneBias="180"/>
      </p:ext>
    </p:extLst>
  </p:cm>
  <p:cm authorId="1" dt="2019-11-20T21:33:58.635" idx="29">
    <p:pos x="2008" y="453"/>
    <p:text>Enumerar todas as hemoculturas microbianas positivas e negativas efetuadas pelo laboratório nos anos de 2016 a 2018.
Descrever as frequências absolutas e relativas de culturas positivas para BGN de acordo com o sexo do paciente, o ano e o setor de internação.</p:text>
    <p:extLst>
      <p:ext uri="{C676402C-5697-4E1C-873F-D02D1690AC5C}">
        <p15:threadingInfo xmlns:p15="http://schemas.microsoft.com/office/powerpoint/2012/main" timeZoneBias="18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9-11-19T23:10:02.039" idx="18">
    <p:pos x="10" y="10"/>
    <p:text>Ao comparar com as hemoculturas positivas para outros microrganismos, verificou que as BGN não variaram entre os setores (p&gt;0,05) e nem relação ao ano (p&gt;0,05) mas foram mais prevalentes nos indivíduos do sexo masculino (p&lt;0,05). Em relação à multirresistência, as cepas AMPc e ESBL foram mais prevalentes em BGN do que em outros microrganismos (p&lt;0,05), entretanto as cepas MDR foram menos prevalentes (p&lt;0,05).</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11-19T21:21:51.668" idx="2">
    <p:pos x="2164" y="1177"/>
    <p:text>Representam hoje um dos maiores problemas aos sistemas de saude no mundo, aumento de infeccoes bacterianas multi. ocasiona altos custos oas sist de saude, custando por volta de 700 vidas po ano, sem uma resolução dessa problematica esperam-se mais de 13 milhoes de mortes anualmente.</p:text>
    <p:extLst>
      <p:ext uri="{C676402C-5697-4E1C-873F-D02D1690AC5C}">
        <p15:threadingInfo xmlns:p15="http://schemas.microsoft.com/office/powerpoint/2012/main" timeZoneBias="180"/>
      </p:ext>
    </p:extLst>
  </p:cm>
  <p:cm authorId="1" dt="2019-11-19T21:25:57.359" idx="3">
    <p:pos x="2929" y="1415"/>
    <p:text>São enterobacterias da familia das enterobactereacea, que se locomovem por flagelos ou não, sem produção de esporos, fazem respiração anaerobia facultativa, são oxidase negativos, fazem catalase positiva, fermentadores de glicose e redutores de nitrito a nitrato.</p:text>
    <p:extLst>
      <p:ext uri="{C676402C-5697-4E1C-873F-D02D1690AC5C}">
        <p15:threadingInfo xmlns:p15="http://schemas.microsoft.com/office/powerpoint/2012/main" timeZoneBias="180"/>
      </p:ext>
    </p:extLst>
  </p:cm>
  <p:cm authorId="1" dt="2019-11-19T21:29:53.651" idx="4">
    <p:pos x="2065" y="1744"/>
    <p:text>o exame de hemocultura é considerado o padrao ouro para analise de microrganismos na corrente sanguinea, sendo de suma importancia no diagnostigo e na escolha de uma adequada terapeutica para cada especime encontrada.</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9-11-19T21:41:17.616" idx="6">
    <p:pos x="2230" y="2148"/>
    <p:text>a coleta de dados foi retrospectiva referente aos anos de janeiro de 2016 a dezembro de 2018, ocorreu entre abril e julho de 2019,e foram referentes aos diversos setores do hospital tal como clinicas medica, cti adulto e neonatal ,as informaçoes foram retiradas dos cadernos de registro do laboratorio de microbiologia do hospital.</p:text>
    <p:extLst>
      <p:ext uri="{C676402C-5697-4E1C-873F-D02D1690AC5C}">
        <p15:threadingInfo xmlns:p15="http://schemas.microsoft.com/office/powerpoint/2012/main" timeZoneBias="180"/>
      </p:ext>
    </p:extLst>
  </p:cm>
  <p:cm authorId="1" dt="2019-11-19T21:50:00.529" idx="7">
    <p:pos x="4513" y="2860"/>
    <p:text>E.coli, pseudomonas aeruginosa, protteus spp, enterobacter spp, providencia spp, salmonella spp, serratia spp, klebsiella ozaenae e oxycotoca, haemophilus spp, enterobacter sakazaki, marganella spp, enterobacter cloacae, citrobacter spp, burkhoidiana cepacie. excluindo acinetobacter baumani e klebsiella pneumonie</p:text>
    <p:extLst>
      <p:ext uri="{C676402C-5697-4E1C-873F-D02D1690AC5C}">
        <p15:threadingInfo xmlns:p15="http://schemas.microsoft.com/office/powerpoint/2012/main" timeZoneBias="180"/>
      </p:ext>
    </p:extLst>
  </p:cm>
  <p:cm authorId="1" dt="2019-11-19T21:53:43.210" idx="8">
    <p:pos x="2388" y="3207"/>
    <p:text>a estatistica foi descritiva e inferencial, contou c as variaveis dependetes da pesquisa q foram as culturas positivas p bgn resistentes e nao resistentes á multiplas drogas e seus mecanismos de resistencias: ESBL, AMPC,, e EPC.</p:text>
    <p:extLst>
      <p:ext uri="{C676402C-5697-4E1C-873F-D02D1690AC5C}">
        <p15:threadingInfo xmlns:p15="http://schemas.microsoft.com/office/powerpoint/2012/main" timeZoneBias="180"/>
      </p:ext>
    </p:extLst>
  </p:cm>
  <p:cm authorId="1" dt="2019-11-20T09:46:04.953" idx="27">
    <p:pos x="2388" y="3343"/>
    <p:text>tambem contou com as variaveis indepedentes que foram o ano em estudo, o genero do paciente e o setor hospitalar de internação.</p:text>
    <p:extLst>
      <p:ext uri="{C676402C-5697-4E1C-873F-D02D1690AC5C}">
        <p15:threadingInfo xmlns:p15="http://schemas.microsoft.com/office/powerpoint/2012/main" timeZoneBias="180">
          <p15:parentCm authorId="1" idx="8"/>
        </p15:threadingInfo>
      </p:ext>
    </p:extLst>
  </p:cm>
  <p:cm authorId="1" dt="2019-11-20T09:47:10.566" idx="28">
    <p:pos x="2388" y="3479"/>
    <p:text>determinou-se as frequencias absolutas e relativas de tds as variaveis e entao foram aplicados teste de qui quadrado a fim de compara estas frequencias.</p:text>
    <p:extLst>
      <p:ext uri="{C676402C-5697-4E1C-873F-D02D1690AC5C}">
        <p15:threadingInfo xmlns:p15="http://schemas.microsoft.com/office/powerpoint/2012/main" timeZoneBias="180">
          <p15:parentCm authorId="1" idx="8"/>
        </p15:threadingInfo>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9-11-19T21:58:02.698" idx="9">
    <p:pos x="263" y="-8"/>
    <p:text>nos 3 anos avaliados, foram feitas um total de 2768 hemoculturas, pelo laboratorio de microbiologia do hospital, sendo 473 positivas para algum microrganismo, e desta positivas, 99 foram para Bacilos gram negativos.</p:text>
    <p:extLst>
      <p:ext uri="{C676402C-5697-4E1C-873F-D02D1690AC5C}">
        <p15:threadingInfo xmlns:p15="http://schemas.microsoft.com/office/powerpoint/2012/main" timeZoneBias="180"/>
      </p:ext>
    </p:extLst>
  </p:cm>
  <p:cm authorId="1" dt="2019-11-19T22:01:21.900" idx="10">
    <p:pos x="-5" y="-5"/>
    <p:text>ja no estudo de Vicent e colaboradores 2009, eles analisaram em seu estudo 75 paises distintos entre desenvolvidas e em desenvolvimento feito o brasil,analisaram 1265 uti pelo mundo, evidenciando um crecente numero de infeccoes hospitalares com 51% de casos, sendo os microrganismos os causadores em 70 %, com predominio de62% para os BGN.</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9-11-19T22:10:30.845" idx="11">
    <p:pos x="10" y="10"/>
    <p:text>como pode-se observar houve pelo menos um caso em cada setor do hospital, porem as alas CTI adulto e neonatal logram numeors maiores sendo 29 casos na adulto e 26 casos na neonatal.</p:text>
    <p:extLst>
      <p:ext uri="{C676402C-5697-4E1C-873F-D02D1690AC5C}">
        <p15:threadingInfo xmlns:p15="http://schemas.microsoft.com/office/powerpoint/2012/main" timeZoneBias="180"/>
      </p:ext>
    </p:extLst>
  </p:cm>
  <p:cm authorId="1" dt="2019-11-19T22:13:44.011" idx="12">
    <p:pos x="146" y="146"/>
    <p:text>os numeros altos nos cti se explicam com no trabalho de Padrão et. al. devido aos diversos processos invasiveis,acarretando maiores fragilidades aos doentes, propiciando assim maior propabilidade de adquirir infeccoes.</p:text>
    <p:extLst>
      <p:ext uri="{C676402C-5697-4E1C-873F-D02D1690AC5C}">
        <p15:threadingInfo xmlns:p15="http://schemas.microsoft.com/office/powerpoint/2012/main" timeZoneBias="1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9-11-19T22:23:08.361" idx="13">
    <p:pos x="10" y="10"/>
    <p:text>em relação aos sexos estudaos, o sexo masculino teve maior numero de casos com 39, os neonatos e as mulheres ficaram com 30 casos cada.</p:text>
    <p:extLst>
      <p:ext uri="{C676402C-5697-4E1C-873F-D02D1690AC5C}">
        <p15:threadingInfo xmlns:p15="http://schemas.microsoft.com/office/powerpoint/2012/main" timeZoneBias="180"/>
      </p:ext>
    </p:extLst>
  </p:cm>
  <p:cm authorId="1" dt="2019-11-19T22:26:02.831" idx="14">
    <p:pos x="10" y="146"/>
    <p:text>Entretanto , no estudo de Mota, Oliveira e souto 2018, as mulheres que foram mais prevalentes com 51,8 das hemoculturas positivas para bgn</p:text>
    <p:extLst>
      <p:ext uri="{C676402C-5697-4E1C-873F-D02D1690AC5C}">
        <p15:threadingInfo xmlns:p15="http://schemas.microsoft.com/office/powerpoint/2012/main" timeZoneBias="180">
          <p15:parentCm authorId="1" idx="13"/>
        </p15:threadingInfo>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9-11-19T22:26:08.772" idx="15">
    <p:pos x="10" y="10"/>
    <p:text>Entre os anos do estudo o ano que teve maiores numeros de casos foi 2018 com 42 casos, ja os anos de 2017 obteve 25 casos, e o de 2016 alcancou 32 casos pos p bgn.</p:text>
    <p:extLst>
      <p:ext uri="{C676402C-5697-4E1C-873F-D02D1690AC5C}">
        <p15:threadingInfo xmlns:p15="http://schemas.microsoft.com/office/powerpoint/2012/main" timeZoneBias="180"/>
      </p:ext>
    </p:extLst>
  </p:cm>
  <p:cm authorId="1" dt="2019-11-20T00:48:48.478" idx="25">
    <p:pos x="10" y="146"/>
    <p:text>nao evidenciando diferencas estatisticzs de ano p ano</p:text>
    <p:extLst>
      <p:ext uri="{C676402C-5697-4E1C-873F-D02D1690AC5C}">
        <p15:threadingInfo xmlns:p15="http://schemas.microsoft.com/office/powerpoint/2012/main" timeZoneBias="180">
          <p15:parentCm authorId="1" idx="15"/>
        </p15:threadingInfo>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9-11-19T22:30:29.044" idx="16">
    <p:pos x="10" y="10"/>
    <p:text>Em relação a frequencia de bgn resistentes á multplas drogas, se obeteve mais casos de bgn não rezistentes com 87,87%, ja os teste nao realizados ficou com 6,06% provavelmente essas amostras nao prenxeram os criterios de analise, e por fim resistentes alcancou um numero de 6,06% , devido ao numero baixo comprova se que os protocolos sseguidos pelos hospital sao eficazes.</p:text>
    <p:extLst>
      <p:ext uri="{C676402C-5697-4E1C-873F-D02D1690AC5C}">
        <p15:threadingInfo xmlns:p15="http://schemas.microsoft.com/office/powerpoint/2012/main" timeZoneBias="18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9-11-19T22:35:56.153" idx="17">
    <p:pos x="10" y="10"/>
    <p:text>Em comparação aos mecanismos de resistencias produzidos pelos bacilos, o genero Ampc foi quem teve o maior numero de caso ficando com 28 casos, seguido dos beta lactamicos de espectro estendido com 17 casos, e EPC com 2 casos, em consonancia com estudo de dantas 2011, onde Ampc tambem foi o mais encontrado nos bgn.</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6D2C54-3FFD-47DC-8B10-75249080763F}"/>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80B05CEE-A48B-4F28-BF9E-42CC573C29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F6F5F8D7-8994-4BFD-B66F-83B4E9F71F05}"/>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5" name="Espaço Reservado para Rodapé 4">
            <a:extLst>
              <a:ext uri="{FF2B5EF4-FFF2-40B4-BE49-F238E27FC236}">
                <a16:creationId xmlns:a16="http://schemas.microsoft.com/office/drawing/2014/main" id="{41788FC5-4AF2-4DBD-A311-4B10ED63DF7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99F7E47-39C1-42D2-BF58-3FEE8A3E9B41}"/>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2964686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A54822-F171-43E3-96DE-21C57E7585F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73D3AE3F-FF0D-4A8D-BB41-A255ED73409B}"/>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6A08F84B-CCC0-41AA-8591-CEB937568C60}"/>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5" name="Espaço Reservado para Rodapé 4">
            <a:extLst>
              <a:ext uri="{FF2B5EF4-FFF2-40B4-BE49-F238E27FC236}">
                <a16:creationId xmlns:a16="http://schemas.microsoft.com/office/drawing/2014/main" id="{1F2763AE-EF51-496B-8A23-F351260CF966}"/>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8D1731C-05B7-4EDE-9876-B24519D8BCEC}"/>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1578221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F4956C6-6F25-4179-919E-AB39A9D9315D}"/>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E623678-80FA-4B49-A3F1-797E79C5A51E}"/>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A75DCE2-EFF9-4858-842B-13BA7ADC0B42}"/>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5" name="Espaço Reservado para Rodapé 4">
            <a:extLst>
              <a:ext uri="{FF2B5EF4-FFF2-40B4-BE49-F238E27FC236}">
                <a16:creationId xmlns:a16="http://schemas.microsoft.com/office/drawing/2014/main" id="{60504642-A0E5-4A0C-B5B9-38397BDAE02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BD8DC5F-64F3-4055-BECC-597438B1E913}"/>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1761957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445166-3851-43E1-AB5F-B69CCBE60363}"/>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64FA2F6-DC52-4CE1-8C24-902F9B343AB9}"/>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D76E14B-5BB2-4864-ADF8-27935AAA8EFC}"/>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5" name="Espaço Reservado para Rodapé 4">
            <a:extLst>
              <a:ext uri="{FF2B5EF4-FFF2-40B4-BE49-F238E27FC236}">
                <a16:creationId xmlns:a16="http://schemas.microsoft.com/office/drawing/2014/main" id="{585BE4E2-1A60-4E82-9A40-5A88FB32B4EE}"/>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F188F21-251F-4787-9721-8A7622C257BB}"/>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3662523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F22EA8-8665-449C-BEB7-E70606628793}"/>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8021867A-1F35-420E-BE5C-57AA04D90F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0C60D33F-1DD4-498E-B01A-14535BE2A4D2}"/>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5" name="Espaço Reservado para Rodapé 4">
            <a:extLst>
              <a:ext uri="{FF2B5EF4-FFF2-40B4-BE49-F238E27FC236}">
                <a16:creationId xmlns:a16="http://schemas.microsoft.com/office/drawing/2014/main" id="{73C21880-E91C-47C2-A654-BDF54150B1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AC020C84-B19B-4CED-B03B-9FC6D8040A55}"/>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1800202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24D3BE-9A00-40D1-9A71-6CF2A366F30F}"/>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30A75B5D-CBE4-4B4A-A634-97684C060A90}"/>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F804DB58-BC89-45F7-9196-E3F37F5CB781}"/>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0EA0B653-C35F-40FB-B8FE-7D485A88B8ED}"/>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6" name="Espaço Reservado para Rodapé 5">
            <a:extLst>
              <a:ext uri="{FF2B5EF4-FFF2-40B4-BE49-F238E27FC236}">
                <a16:creationId xmlns:a16="http://schemas.microsoft.com/office/drawing/2014/main" id="{D2CCE844-DB3A-4736-BC30-1123D65CD874}"/>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83E7F732-5FA2-4F32-97DB-373408BD1A1C}"/>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1606988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EB6F8B-5512-4C1E-BC47-029928528C93}"/>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D9A40B5C-8722-47B5-A27C-42DBE5C40E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02BD9283-B5B8-403E-AEB7-F2C21842C0E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5B84483E-BDE9-428B-A17B-3488FC1B0C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68BB62DE-0A78-4E63-9627-CB40123D18C6}"/>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5E359286-FB1F-4490-B3FC-4577C42B1BB4}"/>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8" name="Espaço Reservado para Rodapé 7">
            <a:extLst>
              <a:ext uri="{FF2B5EF4-FFF2-40B4-BE49-F238E27FC236}">
                <a16:creationId xmlns:a16="http://schemas.microsoft.com/office/drawing/2014/main" id="{4E1B79A2-F8BC-4624-BB0B-26C55E075628}"/>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9D80E5AE-36AA-42CE-9209-DDB8D06925D3}"/>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1703523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DA0B47-1FFE-4F22-9183-4F473E9A1CFA}"/>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FE788C1A-F698-4B62-90D1-AE6837BDE0DA}"/>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4" name="Espaço Reservado para Rodapé 3">
            <a:extLst>
              <a:ext uri="{FF2B5EF4-FFF2-40B4-BE49-F238E27FC236}">
                <a16:creationId xmlns:a16="http://schemas.microsoft.com/office/drawing/2014/main" id="{D19FCF24-A8FD-472D-B77B-BA3709FC350F}"/>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F4DD7CF2-B74A-4BA8-AF3B-EBEC7BE382CB}"/>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3598374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C1BBC19E-C5A7-482E-9A3F-22C5B3EDD085}"/>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3" name="Espaço Reservado para Rodapé 2">
            <a:extLst>
              <a:ext uri="{FF2B5EF4-FFF2-40B4-BE49-F238E27FC236}">
                <a16:creationId xmlns:a16="http://schemas.microsoft.com/office/drawing/2014/main" id="{E4F5A5F7-D206-4AF7-96A6-C3D8DDF28F38}"/>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27ABC0C3-8061-4B43-AC28-BF1126E1D7F0}"/>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25483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C139D8-AF3F-45D2-8F23-2711795EAF5B}"/>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E440A0EC-1B20-4917-84B3-96C8B26181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F6B9356C-14A1-4FCE-85D9-74E6DF3F74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36E87CD-C5FE-4A5A-ADAB-717F2CF92FB1}"/>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6" name="Espaço Reservado para Rodapé 5">
            <a:extLst>
              <a:ext uri="{FF2B5EF4-FFF2-40B4-BE49-F238E27FC236}">
                <a16:creationId xmlns:a16="http://schemas.microsoft.com/office/drawing/2014/main" id="{6D63938A-9463-43E7-A9A8-4F2996C47FB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C8BF7A12-624E-437F-90E2-7A7B6B2CCF9C}"/>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397010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65E0CE-70BC-47E4-BA51-7DFD6105A0C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75DD6789-671C-453D-9BA6-FD6A5E79BB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84B90100-51F4-414B-BCF0-6BC18FA13D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F2792B73-A552-45F6-8CA5-EAADD8310C83}"/>
              </a:ext>
            </a:extLst>
          </p:cNvPr>
          <p:cNvSpPr>
            <a:spLocks noGrp="1"/>
          </p:cNvSpPr>
          <p:nvPr>
            <p:ph type="dt" sz="half" idx="10"/>
          </p:nvPr>
        </p:nvSpPr>
        <p:spPr/>
        <p:txBody>
          <a:bodyPr/>
          <a:lstStyle/>
          <a:p>
            <a:fld id="{B60810B9-0848-4CFE-9058-AB8703589FA7}" type="datetimeFigureOut">
              <a:rPr lang="pt-BR" smtClean="0"/>
              <a:t>20/11/2019</a:t>
            </a:fld>
            <a:endParaRPr lang="pt-BR"/>
          </a:p>
        </p:txBody>
      </p:sp>
      <p:sp>
        <p:nvSpPr>
          <p:cNvPr id="6" name="Espaço Reservado para Rodapé 5">
            <a:extLst>
              <a:ext uri="{FF2B5EF4-FFF2-40B4-BE49-F238E27FC236}">
                <a16:creationId xmlns:a16="http://schemas.microsoft.com/office/drawing/2014/main" id="{CE4DA882-F887-4F4E-92E5-356432EF844A}"/>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D101923-2715-48AB-95D5-99F474B21372}"/>
              </a:ext>
            </a:extLst>
          </p:cNvPr>
          <p:cNvSpPr>
            <a:spLocks noGrp="1"/>
          </p:cNvSpPr>
          <p:nvPr>
            <p:ph type="sldNum" sz="quarter" idx="12"/>
          </p:nvPr>
        </p:nvSpPr>
        <p:spPr/>
        <p:txBody>
          <a:bodyPr/>
          <a:lstStyle/>
          <a:p>
            <a:fld id="{10360513-8F25-4926-B384-65AE747F8706}" type="slidenum">
              <a:rPr lang="pt-BR" smtClean="0"/>
              <a:t>‹nº›</a:t>
            </a:fld>
            <a:endParaRPr lang="pt-BR"/>
          </a:p>
        </p:txBody>
      </p:sp>
    </p:spTree>
    <p:extLst>
      <p:ext uri="{BB962C8B-B14F-4D97-AF65-F5344CB8AC3E}">
        <p14:creationId xmlns:p14="http://schemas.microsoft.com/office/powerpoint/2010/main" val="1928114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3C3EF6C6-A7F0-48B2-A6C3-FE08D06742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FDEA8E37-1237-43FF-A185-7E0D69E37A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3AF0B33-1C1B-4731-AFE2-A5E5F3F2338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810B9-0848-4CFE-9058-AB8703589FA7}" type="datetimeFigureOut">
              <a:rPr lang="pt-BR" smtClean="0"/>
              <a:t>20/11/2019</a:t>
            </a:fld>
            <a:endParaRPr lang="pt-BR"/>
          </a:p>
        </p:txBody>
      </p:sp>
      <p:sp>
        <p:nvSpPr>
          <p:cNvPr id="5" name="Espaço Reservado para Rodapé 4">
            <a:extLst>
              <a:ext uri="{FF2B5EF4-FFF2-40B4-BE49-F238E27FC236}">
                <a16:creationId xmlns:a16="http://schemas.microsoft.com/office/drawing/2014/main" id="{A3E5FDD1-61BF-45D1-86DB-60199587D23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20268430-DEAF-49BC-A9D8-391C2AF7D6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360513-8F25-4926-B384-65AE747F8706}" type="slidenum">
              <a:rPr lang="pt-BR" smtClean="0"/>
              <a:t>‹nº›</a:t>
            </a:fld>
            <a:endParaRPr lang="pt-BR"/>
          </a:p>
        </p:txBody>
      </p:sp>
    </p:spTree>
    <p:extLst>
      <p:ext uri="{BB962C8B-B14F-4D97-AF65-F5344CB8AC3E}">
        <p14:creationId xmlns:p14="http://schemas.microsoft.com/office/powerpoint/2010/main" val="2874318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comments" Target="../comments/comment8.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comments" Target="../comments/comment9.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comments" Target="../comments/comment10.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comments" Target="../comments/comment6.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comments" Target="../comments/commen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4EE15180-AAC6-40CA-855D-20766681BBDB}"/>
              </a:ext>
            </a:extLst>
          </p:cNvPr>
          <p:cNvSpPr>
            <a:spLocks noGrp="1"/>
          </p:cNvSpPr>
          <p:nvPr>
            <p:ph type="title"/>
          </p:nvPr>
        </p:nvSpPr>
        <p:spPr>
          <a:xfrm>
            <a:off x="831850" y="143692"/>
            <a:ext cx="10515600" cy="4693104"/>
          </a:xfrm>
        </p:spPr>
        <p:txBody>
          <a:bodyPr>
            <a:normAutofit/>
          </a:bodyPr>
          <a:lstStyle/>
          <a:p>
            <a:pPr algn="ctr"/>
            <a:r>
              <a:rPr lang="pt-BR" sz="2800" dirty="0">
                <a:cs typeface="Arial" panose="020B0604020202020204" pitchFamily="34" charset="0"/>
              </a:rPr>
              <a:t>Faculdade de Patos de Minas </a:t>
            </a:r>
            <a:br>
              <a:rPr lang="pt-BR" sz="2800" dirty="0">
                <a:cs typeface="Arial" panose="020B0604020202020204" pitchFamily="34" charset="0"/>
              </a:rPr>
            </a:br>
            <a:br>
              <a:rPr lang="pt-BR" sz="2800" dirty="0">
                <a:cs typeface="Arial" panose="020B0604020202020204" pitchFamily="34" charset="0"/>
              </a:rPr>
            </a:br>
            <a:br>
              <a:rPr lang="pt-BR" sz="3600" dirty="0">
                <a:cs typeface="Arial" panose="020B0604020202020204" pitchFamily="34" charset="0"/>
              </a:rPr>
            </a:br>
            <a:br>
              <a:rPr lang="pt-BR" sz="3600" dirty="0">
                <a:cs typeface="Arial" panose="020B0604020202020204" pitchFamily="34" charset="0"/>
              </a:rPr>
            </a:br>
            <a:r>
              <a:rPr lang="pt-BR" sz="3600" dirty="0">
                <a:cs typeface="Arial" panose="020B0604020202020204" pitchFamily="34" charset="0"/>
              </a:rPr>
              <a:t>AVALIAÇÃO DA PREVALÊNCIA DE HEMOCULTURAS POSITIVAS PARA BACILOS GRAM NEGATIVOS RESISTENTES À MÚLTIPLAS DROGAS EM UM HOSPITAL GERAL DE PATOS DE MINAS-MG</a:t>
            </a:r>
            <a:br>
              <a:rPr lang="pt-BR" dirty="0"/>
            </a:br>
            <a:endParaRPr lang="pt-BR" dirty="0"/>
          </a:p>
        </p:txBody>
      </p:sp>
      <p:sp>
        <p:nvSpPr>
          <p:cNvPr id="5" name="Espaço Reservado para Texto 4">
            <a:extLst>
              <a:ext uri="{FF2B5EF4-FFF2-40B4-BE49-F238E27FC236}">
                <a16:creationId xmlns:a16="http://schemas.microsoft.com/office/drawing/2014/main" id="{76EC7201-724F-4D7B-A74A-104007AB0F16}"/>
              </a:ext>
            </a:extLst>
          </p:cNvPr>
          <p:cNvSpPr>
            <a:spLocks noGrp="1"/>
          </p:cNvSpPr>
          <p:nvPr>
            <p:ph type="body" idx="1"/>
          </p:nvPr>
        </p:nvSpPr>
        <p:spPr>
          <a:xfrm>
            <a:off x="831850" y="4589463"/>
            <a:ext cx="10515600" cy="1732960"/>
          </a:xfrm>
        </p:spPr>
        <p:txBody>
          <a:bodyPr>
            <a:normAutofit lnSpcReduction="10000"/>
          </a:bodyPr>
          <a:lstStyle/>
          <a:p>
            <a:pPr algn="r"/>
            <a:endParaRPr lang="pt-BR" dirty="0">
              <a:solidFill>
                <a:schemeClr val="tx1"/>
              </a:solidFill>
              <a:latin typeface="+mj-lt"/>
              <a:cs typeface="Arial" panose="020B0604020202020204" pitchFamily="34" charset="0"/>
            </a:endParaRPr>
          </a:p>
          <a:p>
            <a:pPr algn="r"/>
            <a:endParaRPr lang="pt-BR" dirty="0">
              <a:solidFill>
                <a:schemeClr val="tx1"/>
              </a:solidFill>
              <a:latin typeface="+mj-lt"/>
              <a:cs typeface="Arial" panose="020B0604020202020204" pitchFamily="34" charset="0"/>
            </a:endParaRPr>
          </a:p>
          <a:p>
            <a:pPr algn="r"/>
            <a:r>
              <a:rPr lang="pt-BR" dirty="0">
                <a:solidFill>
                  <a:schemeClr val="tx1"/>
                </a:solidFill>
                <a:latin typeface="+mj-lt"/>
                <a:cs typeface="Arial" panose="020B0604020202020204" pitchFamily="34" charset="0"/>
              </a:rPr>
              <a:t>Ingrid Martins</a:t>
            </a:r>
          </a:p>
          <a:p>
            <a:pPr algn="r"/>
            <a:r>
              <a:rPr lang="pt-BR" dirty="0">
                <a:latin typeface="+mj-lt"/>
                <a:cs typeface="Arial" panose="020B0604020202020204" pitchFamily="34" charset="0"/>
              </a:rPr>
              <a:t>Orientador (a): </a:t>
            </a:r>
            <a:r>
              <a:rPr lang="pt-BR" dirty="0">
                <a:solidFill>
                  <a:schemeClr val="tx1"/>
                </a:solidFill>
                <a:latin typeface="+mj-lt"/>
                <a:cs typeface="Arial" panose="020B0604020202020204" pitchFamily="34" charset="0"/>
              </a:rPr>
              <a:t>Adriele Laurinda da Silva</a:t>
            </a:r>
          </a:p>
        </p:txBody>
      </p:sp>
      <p:pic>
        <p:nvPicPr>
          <p:cNvPr id="6" name="Picture 10" descr="Resultado de imagem para LOGOTIPO FPM">
            <a:extLst>
              <a:ext uri="{FF2B5EF4-FFF2-40B4-BE49-F238E27FC236}">
                <a16:creationId xmlns:a16="http://schemas.microsoft.com/office/drawing/2014/main" id="{2706A192-BA2D-4C34-A03E-94777CE902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 y="-62503"/>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Resultado de imagem para LOGOTIPO FPM">
            <a:extLst>
              <a:ext uri="{FF2B5EF4-FFF2-40B4-BE49-F238E27FC236}">
                <a16:creationId xmlns:a16="http://schemas.microsoft.com/office/drawing/2014/main" id="{A152EE7E-5867-4ADB-9ACF-BC31E98153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85450" y="-23314"/>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173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a:extLst>
              <a:ext uri="{FF2B5EF4-FFF2-40B4-BE49-F238E27FC236}">
                <a16:creationId xmlns:a16="http://schemas.microsoft.com/office/drawing/2014/main" id="{C487833C-D711-4B8B-8D77-CE964AE8D38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24298" y="815114"/>
            <a:ext cx="7949544" cy="4838853"/>
          </a:xfrm>
        </p:spPr>
      </p:pic>
      <p:pic>
        <p:nvPicPr>
          <p:cNvPr id="6" name="Picture 10" descr="Resultado de imagem para LOGOTIPO FPM">
            <a:extLst>
              <a:ext uri="{FF2B5EF4-FFF2-40B4-BE49-F238E27FC236}">
                <a16:creationId xmlns:a16="http://schemas.microsoft.com/office/drawing/2014/main" id="{2862434F-04C2-4081-A90E-F30582839F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72024"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93166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descr="Tela de celular com texto preto sobre fundo branco&#10;&#10;Descrição gerada automaticamente">
            <a:extLst>
              <a:ext uri="{FF2B5EF4-FFF2-40B4-BE49-F238E27FC236}">
                <a16:creationId xmlns:a16="http://schemas.microsoft.com/office/drawing/2014/main" id="{5E4FABFE-546C-418F-89B0-B48C82B7787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10184" y="848895"/>
            <a:ext cx="8771632" cy="4819076"/>
          </a:xfrm>
        </p:spPr>
      </p:pic>
      <p:pic>
        <p:nvPicPr>
          <p:cNvPr id="6" name="Picture 10" descr="Resultado de imagem para LOGOTIPO FPM">
            <a:extLst>
              <a:ext uri="{FF2B5EF4-FFF2-40B4-BE49-F238E27FC236}">
                <a16:creationId xmlns:a16="http://schemas.microsoft.com/office/drawing/2014/main" id="{F38C6548-D560-4F6E-9305-23A53ED59B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1816"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183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descr="Tela de computador com texto preto sobre fundo branco&#10;&#10;Descrição gerada automaticamente">
            <a:extLst>
              <a:ext uri="{FF2B5EF4-FFF2-40B4-BE49-F238E27FC236}">
                <a16:creationId xmlns:a16="http://schemas.microsoft.com/office/drawing/2014/main" id="{8A172AFF-0CDC-4F5F-8D3A-C1B92BFC2237}"/>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3168"/>
          <a:stretch/>
        </p:blipFill>
        <p:spPr>
          <a:xfrm>
            <a:off x="2860765" y="84409"/>
            <a:ext cx="6087292" cy="6689181"/>
          </a:xfrm>
        </p:spPr>
      </p:pic>
      <p:pic>
        <p:nvPicPr>
          <p:cNvPr id="6" name="Picture 10" descr="Resultado de imagem para LOGOTIPO FPM">
            <a:extLst>
              <a:ext uri="{FF2B5EF4-FFF2-40B4-BE49-F238E27FC236}">
                <a16:creationId xmlns:a16="http://schemas.microsoft.com/office/drawing/2014/main" id="{9463CFAB-A150-4950-B4D1-DD97C22008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9773"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5898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4734DA-966D-409F-AF6A-DA0DC46A6075}"/>
              </a:ext>
            </a:extLst>
          </p:cNvPr>
          <p:cNvSpPr>
            <a:spLocks noGrp="1"/>
          </p:cNvSpPr>
          <p:nvPr>
            <p:ph type="title"/>
          </p:nvPr>
        </p:nvSpPr>
        <p:spPr/>
        <p:txBody>
          <a:bodyPr/>
          <a:lstStyle/>
          <a:p>
            <a:r>
              <a:rPr lang="pt-BR" dirty="0"/>
              <a:t>Conclusão:</a:t>
            </a:r>
          </a:p>
        </p:txBody>
      </p:sp>
      <p:sp>
        <p:nvSpPr>
          <p:cNvPr id="3" name="Espaço Reservado para Conteúdo 2">
            <a:extLst>
              <a:ext uri="{FF2B5EF4-FFF2-40B4-BE49-F238E27FC236}">
                <a16:creationId xmlns:a16="http://schemas.microsoft.com/office/drawing/2014/main" id="{517C9D9E-6693-42F2-81C2-0686CED15CED}"/>
              </a:ext>
            </a:extLst>
          </p:cNvPr>
          <p:cNvSpPr>
            <a:spLocks noGrp="1"/>
          </p:cNvSpPr>
          <p:nvPr>
            <p:ph idx="1"/>
          </p:nvPr>
        </p:nvSpPr>
        <p:spPr>
          <a:xfrm>
            <a:off x="838200" y="1864813"/>
            <a:ext cx="10515600" cy="4351338"/>
          </a:xfrm>
        </p:spPr>
        <p:txBody>
          <a:bodyPr>
            <a:normAutofit/>
          </a:bodyPr>
          <a:lstStyle/>
          <a:p>
            <a:r>
              <a:rPr lang="pt-BR" dirty="0"/>
              <a:t>Conclui-se que as hemoculturas para BGN tiveram baixa prevalência no HRAD bem como as BGN MDR em comparação aos outros microrganismos, o que demonstra a eficiência das medidas profiláticas e do uso racional de antimicrobianos para BGN. </a:t>
            </a:r>
          </a:p>
        </p:txBody>
      </p:sp>
      <p:pic>
        <p:nvPicPr>
          <p:cNvPr id="4" name="Picture 10" descr="Resultado de imagem para LOGOTIPO FPM">
            <a:extLst>
              <a:ext uri="{FF2B5EF4-FFF2-40B4-BE49-F238E27FC236}">
                <a16:creationId xmlns:a16="http://schemas.microsoft.com/office/drawing/2014/main" id="{4A6BA0A5-8E21-4A12-8E1D-83F57B2426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1800" y="57149"/>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1712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E681DF6-374B-40B3-BB69-CA48667E0F05}"/>
              </a:ext>
            </a:extLst>
          </p:cNvPr>
          <p:cNvSpPr>
            <a:spLocks noGrp="1"/>
          </p:cNvSpPr>
          <p:nvPr>
            <p:ph type="title"/>
          </p:nvPr>
        </p:nvSpPr>
        <p:spPr/>
        <p:txBody>
          <a:bodyPr/>
          <a:lstStyle/>
          <a:p>
            <a:r>
              <a:rPr lang="pt-BR" dirty="0"/>
              <a:t>Justificativa:</a:t>
            </a:r>
          </a:p>
        </p:txBody>
      </p:sp>
      <p:sp>
        <p:nvSpPr>
          <p:cNvPr id="5" name="Espaço Reservado para Conteúdo 4">
            <a:extLst>
              <a:ext uri="{FF2B5EF4-FFF2-40B4-BE49-F238E27FC236}">
                <a16:creationId xmlns:a16="http://schemas.microsoft.com/office/drawing/2014/main" id="{E1E5D371-7FE7-47D4-8332-A1B8C38FDC37}"/>
              </a:ext>
            </a:extLst>
          </p:cNvPr>
          <p:cNvSpPr>
            <a:spLocks noGrp="1"/>
          </p:cNvSpPr>
          <p:nvPr>
            <p:ph idx="1"/>
          </p:nvPr>
        </p:nvSpPr>
        <p:spPr/>
        <p:txBody>
          <a:bodyPr/>
          <a:lstStyle/>
          <a:p>
            <a:pPr marL="0" indent="0">
              <a:buNone/>
            </a:pPr>
            <a:r>
              <a:rPr lang="pt-BR" dirty="0"/>
              <a:t> Foi pela necessidade de avaliar a prevalência de hemoculturas positivas para bacilos Gram negativos em um hospital público geral do interior de Minas Gerais. Com finalidade de servir de ajuda com protocolos de prevenção de microrganismos</a:t>
            </a:r>
          </a:p>
          <a:p>
            <a:pPr marL="0" indent="0">
              <a:buNone/>
            </a:pPr>
            <a:endParaRPr lang="pt-BR" dirty="0"/>
          </a:p>
          <a:p>
            <a:pPr marL="0" indent="0">
              <a:buNone/>
            </a:pPr>
            <a:endParaRPr lang="pt-BR" dirty="0"/>
          </a:p>
        </p:txBody>
      </p:sp>
      <p:pic>
        <p:nvPicPr>
          <p:cNvPr id="6" name="Picture 10" descr="Resultado de imagem para LOGOTIPO FPM">
            <a:extLst>
              <a:ext uri="{FF2B5EF4-FFF2-40B4-BE49-F238E27FC236}">
                <a16:creationId xmlns:a16="http://schemas.microsoft.com/office/drawing/2014/main" id="{939BB2FB-94E9-4AD8-861B-13FD5CCD8B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1800"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6024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026867-25D8-427C-BFDE-FE834DB2152F}"/>
              </a:ext>
            </a:extLst>
          </p:cNvPr>
          <p:cNvSpPr>
            <a:spLocks noGrp="1"/>
          </p:cNvSpPr>
          <p:nvPr>
            <p:ph type="title"/>
          </p:nvPr>
        </p:nvSpPr>
        <p:spPr/>
        <p:txBody>
          <a:bodyPr/>
          <a:lstStyle/>
          <a:p>
            <a:r>
              <a:rPr lang="pt-BR" dirty="0"/>
              <a:t>Objetivos:</a:t>
            </a:r>
          </a:p>
        </p:txBody>
      </p:sp>
      <p:sp>
        <p:nvSpPr>
          <p:cNvPr id="3" name="Espaço Reservado para Conteúdo 2">
            <a:extLst>
              <a:ext uri="{FF2B5EF4-FFF2-40B4-BE49-F238E27FC236}">
                <a16:creationId xmlns:a16="http://schemas.microsoft.com/office/drawing/2014/main" id="{14DA51CE-C8BE-4E46-A88E-2E2D17229E35}"/>
              </a:ext>
            </a:extLst>
          </p:cNvPr>
          <p:cNvSpPr>
            <a:spLocks noGrp="1"/>
          </p:cNvSpPr>
          <p:nvPr>
            <p:ph idx="1"/>
          </p:nvPr>
        </p:nvSpPr>
        <p:spPr>
          <a:xfrm>
            <a:off x="838200" y="1864814"/>
            <a:ext cx="10515600" cy="4351338"/>
          </a:xfrm>
        </p:spPr>
        <p:txBody>
          <a:bodyPr>
            <a:normAutofit/>
          </a:bodyPr>
          <a:lstStyle/>
          <a:p>
            <a:r>
              <a:rPr lang="pt-BR" dirty="0"/>
              <a:t> O principal objetivo foi avaliar a prevalência de hemoculturas positivas para as bactérias classificadas como bacilos Gram negativos (BGN) resistentes à múltiplas drogas (MDR) em um hospital geral de Patos de Minas, Minas Gerais. </a:t>
            </a:r>
          </a:p>
          <a:p>
            <a:endParaRPr lang="pt-BR" dirty="0"/>
          </a:p>
          <a:p>
            <a:endParaRPr lang="pt-BR" dirty="0"/>
          </a:p>
        </p:txBody>
      </p:sp>
      <p:pic>
        <p:nvPicPr>
          <p:cNvPr id="4" name="Picture 10" descr="Resultado de imagem para LOGOTIPO FPM">
            <a:extLst>
              <a:ext uri="{FF2B5EF4-FFF2-40B4-BE49-F238E27FC236}">
                <a16:creationId xmlns:a16="http://schemas.microsoft.com/office/drawing/2014/main" id="{21F8792E-1A97-4C27-9A89-328EE4B90A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1800"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3330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DA4401-7274-48B5-A91D-F6FD32B4961F}"/>
              </a:ext>
            </a:extLst>
          </p:cNvPr>
          <p:cNvSpPr>
            <a:spLocks noGrp="1"/>
          </p:cNvSpPr>
          <p:nvPr>
            <p:ph type="title"/>
          </p:nvPr>
        </p:nvSpPr>
        <p:spPr/>
        <p:txBody>
          <a:bodyPr/>
          <a:lstStyle/>
          <a:p>
            <a:r>
              <a:rPr lang="pt-BR" dirty="0"/>
              <a:t>Introdução:</a:t>
            </a:r>
          </a:p>
        </p:txBody>
      </p:sp>
      <p:sp>
        <p:nvSpPr>
          <p:cNvPr id="3" name="Espaço Reservado para Conteúdo 2">
            <a:extLst>
              <a:ext uri="{FF2B5EF4-FFF2-40B4-BE49-F238E27FC236}">
                <a16:creationId xmlns:a16="http://schemas.microsoft.com/office/drawing/2014/main" id="{D53F5CE3-EB4A-4A2B-90A2-91F5883EE0D8}"/>
              </a:ext>
            </a:extLst>
          </p:cNvPr>
          <p:cNvSpPr>
            <a:spLocks noGrp="1"/>
          </p:cNvSpPr>
          <p:nvPr>
            <p:ph idx="1"/>
          </p:nvPr>
        </p:nvSpPr>
        <p:spPr/>
        <p:txBody>
          <a:bodyPr/>
          <a:lstStyle/>
          <a:p>
            <a:r>
              <a:rPr lang="pt-BR" dirty="0"/>
              <a:t>Bactérias MDR </a:t>
            </a:r>
          </a:p>
          <a:p>
            <a:r>
              <a:rPr lang="pt-BR" dirty="0"/>
              <a:t>Bacilos Gram negativos</a:t>
            </a:r>
          </a:p>
          <a:p>
            <a:r>
              <a:rPr lang="pt-BR" dirty="0"/>
              <a:t>Hemocultura  </a:t>
            </a:r>
          </a:p>
          <a:p>
            <a:endParaRPr lang="pt-BR" dirty="0"/>
          </a:p>
        </p:txBody>
      </p:sp>
    </p:spTree>
    <p:extLst>
      <p:ext uri="{BB962C8B-B14F-4D97-AF65-F5344CB8AC3E}">
        <p14:creationId xmlns:p14="http://schemas.microsoft.com/office/powerpoint/2010/main" val="2534632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05A5A4-ED4D-45F3-96D5-38CF71E588AE}"/>
              </a:ext>
            </a:extLst>
          </p:cNvPr>
          <p:cNvSpPr>
            <a:spLocks noGrp="1"/>
          </p:cNvSpPr>
          <p:nvPr>
            <p:ph type="title"/>
          </p:nvPr>
        </p:nvSpPr>
        <p:spPr/>
        <p:txBody>
          <a:bodyPr/>
          <a:lstStyle/>
          <a:p>
            <a:r>
              <a:rPr lang="pt-BR" dirty="0"/>
              <a:t>Metodologia:</a:t>
            </a:r>
          </a:p>
        </p:txBody>
      </p:sp>
      <p:sp>
        <p:nvSpPr>
          <p:cNvPr id="3" name="Espaço Reservado para Conteúdo 2">
            <a:extLst>
              <a:ext uri="{FF2B5EF4-FFF2-40B4-BE49-F238E27FC236}">
                <a16:creationId xmlns:a16="http://schemas.microsoft.com/office/drawing/2014/main" id="{6E06E612-DC30-4EF9-AABD-A8D3A63B99D3}"/>
              </a:ext>
            </a:extLst>
          </p:cNvPr>
          <p:cNvSpPr>
            <a:spLocks noGrp="1"/>
          </p:cNvSpPr>
          <p:nvPr>
            <p:ph idx="1"/>
          </p:nvPr>
        </p:nvSpPr>
        <p:spPr/>
        <p:txBody>
          <a:bodyPr>
            <a:normAutofit/>
          </a:bodyPr>
          <a:lstStyle/>
          <a:p>
            <a:r>
              <a:rPr lang="pt-BR" dirty="0"/>
              <a:t>Este é um estudo epidemiológico com delineamento observacional, transversal descritivo e analítico para a avaliação da prevalência de Hemoculturas positivas para Bacilos Gram negativos resistentes a múltiplas drogas do Hospital Regional Antônio Dias (HRAD).</a:t>
            </a:r>
          </a:p>
          <a:p>
            <a:r>
              <a:rPr lang="pt-BR" dirty="0"/>
              <a:t>Coleta de dados</a:t>
            </a:r>
          </a:p>
          <a:p>
            <a:r>
              <a:rPr lang="pt-BR" dirty="0"/>
              <a:t>Critérios de inclusão X critérios de exclusão</a:t>
            </a:r>
          </a:p>
          <a:p>
            <a:r>
              <a:rPr lang="pt-BR" dirty="0"/>
              <a:t>As Bactérias classificadas como BGN: </a:t>
            </a:r>
          </a:p>
          <a:p>
            <a:r>
              <a:rPr lang="pt-BR" dirty="0"/>
              <a:t>Dados estatisticos</a:t>
            </a:r>
          </a:p>
        </p:txBody>
      </p:sp>
      <p:pic>
        <p:nvPicPr>
          <p:cNvPr id="4" name="Picture 10" descr="Resultado de imagem para LOGOTIPO FPM">
            <a:extLst>
              <a:ext uri="{FF2B5EF4-FFF2-40B4-BE49-F238E27FC236}">
                <a16:creationId xmlns:a16="http://schemas.microsoft.com/office/drawing/2014/main" id="{A9070F36-FA13-4913-ABB0-288EC5B844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91800"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13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D5EC59-83DA-46C5-8AB2-F41DA9D21312}"/>
              </a:ext>
            </a:extLst>
          </p:cNvPr>
          <p:cNvSpPr>
            <a:spLocks noGrp="1"/>
          </p:cNvSpPr>
          <p:nvPr>
            <p:ph type="title"/>
          </p:nvPr>
        </p:nvSpPr>
        <p:spPr>
          <a:xfrm>
            <a:off x="838200" y="365126"/>
            <a:ext cx="10515600" cy="771344"/>
          </a:xfrm>
        </p:spPr>
        <p:txBody>
          <a:bodyPr>
            <a:normAutofit/>
          </a:bodyPr>
          <a:lstStyle/>
          <a:p>
            <a:r>
              <a:rPr lang="pt-BR" sz="3600" dirty="0"/>
              <a:t>Resultados e Discussão:</a:t>
            </a:r>
          </a:p>
        </p:txBody>
      </p:sp>
      <p:pic>
        <p:nvPicPr>
          <p:cNvPr id="5" name="Espaço Reservado para Conteúdo 4">
            <a:extLst>
              <a:ext uri="{FF2B5EF4-FFF2-40B4-BE49-F238E27FC236}">
                <a16:creationId xmlns:a16="http://schemas.microsoft.com/office/drawing/2014/main" id="{A8334D69-0BBE-4987-82ED-558C4CB1667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88351" y="1297457"/>
            <a:ext cx="8415297" cy="4981062"/>
          </a:xfrm>
        </p:spPr>
      </p:pic>
      <p:pic>
        <p:nvPicPr>
          <p:cNvPr id="6" name="Picture 10" descr="Resultado de imagem para LOGOTIPO FPM">
            <a:extLst>
              <a:ext uri="{FF2B5EF4-FFF2-40B4-BE49-F238E27FC236}">
                <a16:creationId xmlns:a16="http://schemas.microsoft.com/office/drawing/2014/main" id="{EC536BB4-C57E-418E-8D20-ADAF7EA067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91800"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97914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84E3D5-E111-450B-93CA-ACFCC785C518}"/>
              </a:ext>
            </a:extLst>
          </p:cNvPr>
          <p:cNvSpPr>
            <a:spLocks noGrp="1"/>
          </p:cNvSpPr>
          <p:nvPr>
            <p:ph type="title"/>
          </p:nvPr>
        </p:nvSpPr>
        <p:spPr>
          <a:xfrm>
            <a:off x="250372" y="302107"/>
            <a:ext cx="10515600" cy="1045664"/>
          </a:xfrm>
        </p:spPr>
        <p:txBody>
          <a:bodyPr>
            <a:normAutofit/>
          </a:bodyPr>
          <a:lstStyle/>
          <a:p>
            <a:r>
              <a:rPr lang="pt-BR" sz="2000" b="1" dirty="0"/>
              <a:t>Figura 02 - </a:t>
            </a:r>
            <a:r>
              <a:rPr lang="pt-BR" sz="2000" dirty="0"/>
              <a:t>Frequências relativas de culturas positivas para microrganismos distribuídas pelas alas do hospital regional de patos de minas entre os anos de 2016 a 2017.</a:t>
            </a:r>
            <a:br>
              <a:rPr lang="pt-BR" sz="1800" dirty="0"/>
            </a:br>
            <a:endParaRPr lang="pt-BR" sz="1800" dirty="0"/>
          </a:p>
        </p:txBody>
      </p:sp>
      <p:pic>
        <p:nvPicPr>
          <p:cNvPr id="5" name="Espaço Reservado para Conteúdo 4" descr="Mapa colorido com texto preto sobre fundo branco&#10;&#10;Descrição gerada automaticamente">
            <a:extLst>
              <a:ext uri="{FF2B5EF4-FFF2-40B4-BE49-F238E27FC236}">
                <a16:creationId xmlns:a16="http://schemas.microsoft.com/office/drawing/2014/main" id="{5175D6BD-B33C-48B2-8BAB-695CC388CC38}"/>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1176" b="4546"/>
          <a:stretch/>
        </p:blipFill>
        <p:spPr>
          <a:xfrm>
            <a:off x="2072640" y="1347771"/>
            <a:ext cx="7737566" cy="4961590"/>
          </a:xfrm>
        </p:spPr>
      </p:pic>
      <p:pic>
        <p:nvPicPr>
          <p:cNvPr id="6" name="Picture 10" descr="Resultado de imagem para LOGOTIPO FPM">
            <a:extLst>
              <a:ext uri="{FF2B5EF4-FFF2-40B4-BE49-F238E27FC236}">
                <a16:creationId xmlns:a16="http://schemas.microsoft.com/office/drawing/2014/main" id="{C32773CF-536D-455D-9875-8357F90586C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91800" y="-98244"/>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4639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descr="Tela de celular com texto preto sobre fundo branco&#10;&#10;Descrição gerada automaticamente">
            <a:extLst>
              <a:ext uri="{FF2B5EF4-FFF2-40B4-BE49-F238E27FC236}">
                <a16:creationId xmlns:a16="http://schemas.microsoft.com/office/drawing/2014/main" id="{9B7E9C35-105C-486F-A0AD-FDC520F2A8FF}"/>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2147" b="3132"/>
          <a:stretch/>
        </p:blipFill>
        <p:spPr>
          <a:xfrm>
            <a:off x="1670167" y="937999"/>
            <a:ext cx="8074723" cy="4982001"/>
          </a:xfrm>
        </p:spPr>
      </p:pic>
      <p:pic>
        <p:nvPicPr>
          <p:cNvPr id="8" name="Picture 10" descr="Resultado de imagem para LOGOTIPO FPM">
            <a:extLst>
              <a:ext uri="{FF2B5EF4-FFF2-40B4-BE49-F238E27FC236}">
                <a16:creationId xmlns:a16="http://schemas.microsoft.com/office/drawing/2014/main" id="{6C93B770-DCBF-4964-9739-D67D266CFD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21833"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14106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ço Reservado para Conteúdo 4" descr="Tela de celular com texto preto sobre fundo branco&#10;&#10;Descrição gerada automaticamente">
            <a:extLst>
              <a:ext uri="{FF2B5EF4-FFF2-40B4-BE49-F238E27FC236}">
                <a16:creationId xmlns:a16="http://schemas.microsoft.com/office/drawing/2014/main" id="{F08AD9EA-4931-42D6-B158-C299AA2B194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92399" y="1146696"/>
            <a:ext cx="8476800" cy="4666276"/>
          </a:xfrm>
        </p:spPr>
      </p:pic>
      <p:pic>
        <p:nvPicPr>
          <p:cNvPr id="6" name="Picture 10" descr="Resultado de imagem para LOGOTIPO FPM">
            <a:extLst>
              <a:ext uri="{FF2B5EF4-FFF2-40B4-BE49-F238E27FC236}">
                <a16:creationId xmlns:a16="http://schemas.microsoft.com/office/drawing/2014/main" id="{EA0C5B00-CF8C-48EB-A9AE-ED19D206F3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80584" y="0"/>
            <a:ext cx="152400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2200721"/>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716</TotalTime>
  <Words>264</Words>
  <Application>Microsoft Office PowerPoint</Application>
  <PresentationFormat>Widescreen</PresentationFormat>
  <Paragraphs>23</Paragraphs>
  <Slides>13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13</vt:i4>
      </vt:variant>
    </vt:vector>
  </HeadingPairs>
  <TitlesOfParts>
    <vt:vector size="17" baseType="lpstr">
      <vt:lpstr>Arial</vt:lpstr>
      <vt:lpstr>Calibri</vt:lpstr>
      <vt:lpstr>Calibri Light</vt:lpstr>
      <vt:lpstr>Tema do Office</vt:lpstr>
      <vt:lpstr>Faculdade de Patos de Minas     AVALIAÇÃO DA PREVALÊNCIA DE HEMOCULTURAS POSITIVAS PARA BACILOS GRAM NEGATIVOS RESISTENTES À MÚLTIPLAS DROGAS EM UM HOSPITAL GERAL DE PATOS DE MINAS-MG </vt:lpstr>
      <vt:lpstr>Justificativa:</vt:lpstr>
      <vt:lpstr>Objetivos:</vt:lpstr>
      <vt:lpstr>Introdução:</vt:lpstr>
      <vt:lpstr>Metodologia:</vt:lpstr>
      <vt:lpstr>Resultados e Discussão:</vt:lpstr>
      <vt:lpstr>Figura 02 - Frequências relativas de culturas positivas para microrganismos distribuídas pelas alas do hospital regional de patos de minas entre os anos de 2016 a 2017. </vt:lpstr>
      <vt:lpstr>Apresentação do PowerPoint</vt:lpstr>
      <vt:lpstr>Apresentação do PowerPoint</vt:lpstr>
      <vt:lpstr>Apresentação do PowerPoint</vt:lpstr>
      <vt:lpstr>Apresentação do PowerPoint</vt:lpstr>
      <vt:lpstr>Apresentação do PowerPoint</vt:lpstr>
      <vt:lpstr>Conclusão: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Faculdade de Patos de Minas     AVALIAÇÃO DA PREVALÊNCIA DE HEMOCULTURAS POSITIVAS PARA BACILOS GRAM NEGATIVOS RESISTENTES À MÚLTIPLAS DROGAS EM UM HOSPITAL GERAL DE PATOS DE MINAS-MG </dc:title>
  <dc:creator>alexandre</dc:creator>
  <cp:lastModifiedBy>alexandre</cp:lastModifiedBy>
  <cp:revision>33</cp:revision>
  <dcterms:created xsi:type="dcterms:W3CDTF">2019-11-18T15:30:18Z</dcterms:created>
  <dcterms:modified xsi:type="dcterms:W3CDTF">2019-11-21T03:47:22Z</dcterms:modified>
</cp:coreProperties>
</file>