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39" r:id="rId2"/>
    <p:sldMasterId id="2147483951" r:id="rId3"/>
    <p:sldMasterId id="2147483963" r:id="rId4"/>
    <p:sldMasterId id="2147483975" r:id="rId5"/>
    <p:sldMasterId id="2147483987" r:id="rId6"/>
    <p:sldMasterId id="2147483999" r:id="rId7"/>
    <p:sldMasterId id="2147484011" r:id="rId8"/>
    <p:sldMasterId id="2147484023" r:id="rId9"/>
    <p:sldMasterId id="2147484035" r:id="rId10"/>
    <p:sldMasterId id="2147484047" r:id="rId11"/>
    <p:sldMasterId id="2147484059" r:id="rId12"/>
    <p:sldMasterId id="2147484071" r:id="rId13"/>
    <p:sldMasterId id="2147484083" r:id="rId14"/>
    <p:sldMasterId id="2147484095" r:id="rId15"/>
    <p:sldMasterId id="2147484107" r:id="rId16"/>
    <p:sldMasterId id="2147484119" r:id="rId17"/>
    <p:sldMasterId id="2147484131" r:id="rId18"/>
    <p:sldMasterId id="2147484143" r:id="rId19"/>
    <p:sldMasterId id="2147484155" r:id="rId20"/>
    <p:sldMasterId id="2147484167" r:id="rId21"/>
    <p:sldMasterId id="2147484179" r:id="rId22"/>
    <p:sldMasterId id="2147484191" r:id="rId23"/>
    <p:sldMasterId id="2147484203" r:id="rId24"/>
    <p:sldMasterId id="2147484215" r:id="rId25"/>
    <p:sldMasterId id="2147484227" r:id="rId26"/>
    <p:sldMasterId id="2147484239" r:id="rId27"/>
    <p:sldMasterId id="2147484251" r:id="rId28"/>
    <p:sldMasterId id="2147484263" r:id="rId29"/>
    <p:sldMasterId id="2147484275" r:id="rId30"/>
    <p:sldMasterId id="2147484287" r:id="rId31"/>
    <p:sldMasterId id="2147484299" r:id="rId32"/>
    <p:sldMasterId id="2147484311" r:id="rId33"/>
    <p:sldMasterId id="2147484323" r:id="rId34"/>
    <p:sldMasterId id="2147484335" r:id="rId35"/>
  </p:sldMasterIdLst>
  <p:sldIdLst>
    <p:sldId id="256" r:id="rId36"/>
    <p:sldId id="268" r:id="rId37"/>
    <p:sldId id="260" r:id="rId38"/>
    <p:sldId id="257" r:id="rId39"/>
    <p:sldId id="258" r:id="rId40"/>
    <p:sldId id="259" r:id="rId41"/>
    <p:sldId id="271" r:id="rId42"/>
    <p:sldId id="261" r:id="rId43"/>
    <p:sldId id="262" r:id="rId44"/>
    <p:sldId id="272" r:id="rId45"/>
    <p:sldId id="263" r:id="rId46"/>
    <p:sldId id="264" r:id="rId47"/>
    <p:sldId id="265" r:id="rId48"/>
    <p:sldId id="278" r:id="rId49"/>
    <p:sldId id="266" r:id="rId50"/>
    <p:sldId id="267" r:id="rId51"/>
    <p:sldId id="273" r:id="rId52"/>
    <p:sldId id="274" r:id="rId53"/>
    <p:sldId id="275" r:id="rId54"/>
    <p:sldId id="27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 snapToGrid="0" snapToObjects="1">
      <p:cViewPr>
        <p:scale>
          <a:sx n="70" d="100"/>
          <a:sy n="70" d="100"/>
        </p:scale>
        <p:origin x="-11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8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105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807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1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39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50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75789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727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677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1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1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693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103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7340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1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04186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36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0360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37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8488" y="928689"/>
            <a:ext cx="1906488" cy="4554141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27" y="928689"/>
            <a:ext cx="5612308" cy="455414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7270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3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2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346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775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8876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2" y="3902274"/>
            <a:ext cx="1933277" cy="1009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684" y="3902274"/>
            <a:ext cx="1933277" cy="1009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581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2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2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451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36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847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2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69454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3" y="4800837"/>
            <a:ext cx="5486177" cy="56703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3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3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734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0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60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644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88879" y="1303735"/>
            <a:ext cx="1040308" cy="360759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972" y="1303735"/>
            <a:ext cx="3013769" cy="360759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46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4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391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852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3805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125141"/>
            <a:ext cx="3196828" cy="4420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125141"/>
            <a:ext cx="3196828" cy="4420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9109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3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3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892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750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7479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4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1806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07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4" y="4800838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4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4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958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833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270748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66" y="274588"/>
            <a:ext cx="6064375" cy="527074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762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8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60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072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0304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894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1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1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919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36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432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0304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8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4434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6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24781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938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0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9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035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1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978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5209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1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1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847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2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2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405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59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894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0999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9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9188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7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69012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1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24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1"/>
            <a:ext cx="2057176" cy="452511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1" y="1600651"/>
            <a:ext cx="6064375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026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0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738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2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668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09816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2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7617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3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3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72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3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3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919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4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12816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0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64871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8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9045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2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474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2"/>
            <a:ext cx="2057176" cy="452511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3" y="1600652"/>
            <a:ext cx="6064375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5884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2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346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731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0659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3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18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36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4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4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950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951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7655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2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175884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9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42194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397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9"/>
            <a:ext cx="2057176" cy="5851178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4" y="274589"/>
            <a:ext cx="6064375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987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3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6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4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922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9219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4328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4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4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168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5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5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416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16126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3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98365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30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46010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4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903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62570"/>
            <a:ext cx="2057176" cy="556319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5" y="562570"/>
            <a:ext cx="6064375" cy="5563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93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4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4132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36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0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4434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9551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7486" y="1848446"/>
            <a:ext cx="1093887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530" y="1848446"/>
            <a:ext cx="1093887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97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6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6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632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348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7917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4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861920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31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71717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544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8001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6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54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6005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8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247814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885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311812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727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544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7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7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9423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987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13047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6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52401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32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35148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705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17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9380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7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6281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1613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970683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877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8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8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8669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8480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5605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7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43314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33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837564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0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0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1960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393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5006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757895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727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677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9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9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693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1030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7340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8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04186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34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036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2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035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376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3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0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3469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7759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88766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2" y="3902274"/>
            <a:ext cx="1933277" cy="1009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684" y="3902274"/>
            <a:ext cx="1933277" cy="1009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581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0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0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4518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367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84733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0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6945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978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35"/>
            <a:ext cx="5486177" cy="56703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7348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6443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88879" y="1303735"/>
            <a:ext cx="1040308" cy="360759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969" y="1303735"/>
            <a:ext cx="3013769" cy="360759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466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1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3916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852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3805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125141"/>
            <a:ext cx="3196828" cy="4420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125141"/>
            <a:ext cx="3196828" cy="4420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91097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1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1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8929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750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747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52096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1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180693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36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958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8336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270748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63" y="274588"/>
            <a:ext cx="6064375" cy="527074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7621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6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602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0723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03049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894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0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0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9192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3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3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8476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43283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44343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5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24781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938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5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0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8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035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0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9789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5209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0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8476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1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1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40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4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4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405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5912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09997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8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918895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6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69012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0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24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0" y="1600650"/>
            <a:ext cx="6064375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0268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9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7381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1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6685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098163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1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1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76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591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2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2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7288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4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12816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9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648715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7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9045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1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4741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1"/>
            <a:ext cx="2057176" cy="452511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1" y="1600651"/>
            <a:ext cx="6064375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588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0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3463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2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7315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065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09997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2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1827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3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3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950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9516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7655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0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17588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8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42194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2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3978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9"/>
            <a:ext cx="2057176" cy="5851178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3" y="274589"/>
            <a:ext cx="6064375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9874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2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65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92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33075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2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91889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92194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3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168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4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4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416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16126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2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983656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9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460104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9039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62570"/>
            <a:ext cx="2057176" cy="556319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4" y="562570"/>
            <a:ext cx="6064375" cy="5563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937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3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41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9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690124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3652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95518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7485" y="1848446"/>
            <a:ext cx="1093887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529" y="1848446"/>
            <a:ext cx="1093887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97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5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5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6328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348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79171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3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86192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30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71717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544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80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3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24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4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5416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8852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311812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727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5443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6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6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9423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987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130476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4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524013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31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351489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70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3"/>
            <a:ext cx="2057176" cy="452511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4" y="1600653"/>
            <a:ext cx="6064375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026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176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6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6281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1613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97068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8775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7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7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8669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8480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56056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6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43314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32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8375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3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7381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002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196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7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3937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5006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757895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727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6774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8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8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6935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103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73408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7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0418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4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6685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33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03608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3761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39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3469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7759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88766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2" y="3902274"/>
            <a:ext cx="1933277" cy="1009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684" y="3902274"/>
            <a:ext cx="1933277" cy="1009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5811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9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9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84518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367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847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09816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8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694549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34"/>
            <a:ext cx="5486177" cy="56703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73482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6443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88879" y="1303735"/>
            <a:ext cx="1040308" cy="360759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968" y="1303735"/>
            <a:ext cx="3013769" cy="360759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466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0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3916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8522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38058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125141"/>
            <a:ext cx="3196828" cy="4420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125141"/>
            <a:ext cx="3196828" cy="4420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91097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0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0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8929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75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4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4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7617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74793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0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180693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35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9582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833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270748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62" y="274588"/>
            <a:ext cx="6064375" cy="527074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7621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8587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9993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76867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6137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957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5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5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7288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40354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7458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05813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57447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95028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62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267" y="4054078"/>
            <a:ext cx="3536156" cy="142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4054078"/>
            <a:ext cx="3536156" cy="142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3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1281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3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648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30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9045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4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47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4"/>
            <a:ext cx="2057176" cy="452511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5" y="1600654"/>
            <a:ext cx="6064375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58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4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346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5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731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0659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5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5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18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6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6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95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1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1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16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95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7655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4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1758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31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4219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5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397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9"/>
            <a:ext cx="2057176" cy="5851178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7" y="274589"/>
            <a:ext cx="6064375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987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6" y="3886647"/>
            <a:ext cx="6400353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56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922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92194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56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6" cy="4525119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1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8987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7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7"/>
            <a:ext cx="4041800" cy="39513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41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1612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6" y="273472"/>
            <a:ext cx="5111129" cy="5852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98365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32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2"/>
            <a:ext cx="5486177" cy="4114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46010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56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903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62570"/>
            <a:ext cx="2057176" cy="556319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8" y="562570"/>
            <a:ext cx="6064375" cy="5563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393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7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41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36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4955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4624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7489" y="1848446"/>
            <a:ext cx="1093887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8533" y="1848446"/>
            <a:ext cx="1093887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9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8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8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632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348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791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7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86192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33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71717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54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800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541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88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8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39656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31181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727" y="1848446"/>
            <a:ext cx="1526976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544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89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9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942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987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13047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8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52401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34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3514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705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176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48"/>
            <a:ext cx="7773293" cy="147005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0" y="3886647"/>
            <a:ext cx="6400353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6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6"/>
            <a:ext cx="5486177" cy="56703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38212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16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97068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595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48446"/>
            <a:ext cx="3196828" cy="3696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877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2"/>
            <a:ext cx="4039568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90"/>
            <a:ext cx="403956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90"/>
            <a:ext cx="4041800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866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848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5605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3"/>
            <a:ext cx="3008189" cy="1161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0" y="273472"/>
            <a:ext cx="5111129" cy="5852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7"/>
            <a:ext cx="3008189" cy="469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4331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4800835"/>
            <a:ext cx="5486177" cy="5670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612802"/>
            <a:ext cx="5486177" cy="4114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5367859"/>
            <a:ext cx="5486177" cy="80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83756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00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7205" y="562570"/>
            <a:ext cx="1625203" cy="4982766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1596" y="562570"/>
            <a:ext cx="4768453" cy="4982766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19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3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3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image" Target="../media/image3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3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3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3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image" Target="../media/image3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9028" y="928689"/>
            <a:ext cx="7625953" cy="3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1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268" y="4054078"/>
            <a:ext cx="717946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3" y="1848446"/>
            <a:ext cx="316110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3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5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7953" y="1303734"/>
            <a:ext cx="4161235" cy="21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67" y="3902274"/>
            <a:ext cx="3973711" cy="10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4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7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11" y="3357563"/>
            <a:ext cx="3714751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125141"/>
            <a:ext cx="6500812" cy="442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6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8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0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2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848446"/>
            <a:ext cx="6500812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1777009"/>
            <a:ext cx="6500812" cy="3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1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6612" y="4518422"/>
            <a:ext cx="6250781" cy="1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2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4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6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5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7486" y="1848446"/>
            <a:ext cx="229492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6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9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3" y="1848446"/>
            <a:ext cx="316110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8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0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2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848446"/>
            <a:ext cx="6500812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848446"/>
            <a:ext cx="6500812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9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1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3" y="1848446"/>
            <a:ext cx="316110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0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3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7953" y="1303734"/>
            <a:ext cx="4161235" cy="21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65" y="3902274"/>
            <a:ext cx="3973711" cy="10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2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9" y="3357563"/>
            <a:ext cx="3714751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125141"/>
            <a:ext cx="6500812" cy="442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3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5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1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848446"/>
            <a:ext cx="6500812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1777009"/>
            <a:ext cx="6500812" cy="3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0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2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6612" y="4518422"/>
            <a:ext cx="6250781" cy="1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1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2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4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6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7485" y="1848446"/>
            <a:ext cx="229492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5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1777009"/>
            <a:ext cx="6500812" cy="3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4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6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20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3" y="1848446"/>
            <a:ext cx="316110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6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9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848446"/>
            <a:ext cx="6500812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8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0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3" y="1848446"/>
            <a:ext cx="316110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9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1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7953" y="1303734"/>
            <a:ext cx="4161235" cy="21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63" y="3902274"/>
            <a:ext cx="3973711" cy="10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0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3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7" y="3357563"/>
            <a:ext cx="3714751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125141"/>
            <a:ext cx="6500812" cy="442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2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27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6E6A-A16D-4E0C-A659-146E8E21AF1B}" type="datetimeFigureOut">
              <a:rPr lang="pt-BR" smtClean="0"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2E56-5C02-45F5-BE7D-47CF29D85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0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6612" y="4518422"/>
            <a:ext cx="6250781" cy="11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5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6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9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8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0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9001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2414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81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87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68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825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82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740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97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7489" y="1848446"/>
            <a:ext cx="229492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9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1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3" y="1848446"/>
            <a:ext cx="3161109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0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3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1595" y="562571"/>
            <a:ext cx="6500812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Party LET" charset="0"/>
              </a:rPr>
              <a:t>Click to edit Master title style</a:t>
            </a:r>
            <a:endParaRPr lang="en-US">
              <a:sym typeface="Party LET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595" y="1848446"/>
            <a:ext cx="6500812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>
                <a:sym typeface="Savoye LET" charset="0"/>
              </a:rPr>
              <a:t>Click to edit Master text styles</a:t>
            </a:r>
          </a:p>
          <a:p>
            <a:pPr lvl="1"/>
            <a:r>
              <a:rPr lang="x-none" smtClean="0">
                <a:sym typeface="Savoye LET" charset="0"/>
              </a:rPr>
              <a:t>Second level</a:t>
            </a:r>
          </a:p>
          <a:p>
            <a:pPr lvl="2"/>
            <a:r>
              <a:rPr lang="x-none" smtClean="0">
                <a:sym typeface="Savoye LET" charset="0"/>
              </a:rPr>
              <a:t>Third level</a:t>
            </a:r>
          </a:p>
          <a:p>
            <a:pPr lvl="3"/>
            <a:r>
              <a:rPr lang="x-none" smtClean="0">
                <a:sym typeface="Savoye LET" charset="0"/>
              </a:rPr>
              <a:t>Fourth level</a:t>
            </a:r>
          </a:p>
          <a:p>
            <a:pPr lvl="4"/>
            <a:r>
              <a:rPr lang="x-none" smtClean="0">
                <a:sym typeface="Savoye LET" charset="0"/>
              </a:rPr>
              <a:t>Fifth level</a:t>
            </a:r>
            <a:endParaRPr lang="en-US">
              <a:sym typeface="Savoye LET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52" y="214313"/>
            <a:ext cx="812601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" y="5456039"/>
            <a:ext cx="1134071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Party LE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Party LET" charset="0"/>
          <a:ea typeface="ヒラギノ明朝 ProN W3" charset="0"/>
          <a:cs typeface="ヒラギノ明朝 ProN W3" charset="0"/>
          <a:sym typeface="Party LET" charset="0"/>
        </a:defRPr>
      </a:lvl9pPr>
    </p:titleStyle>
    <p:bodyStyle>
      <a:lvl1pPr marL="849313" indent="-569913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1pPr>
      <a:lvl2pPr marL="1190625" indent="-530225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2pPr>
      <a:lvl3pPr marL="1530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3pPr>
      <a:lvl4pPr marL="1936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4pPr>
      <a:lvl5pPr marL="23177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5pPr>
      <a:lvl6pPr marL="27749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6pPr>
      <a:lvl7pPr marL="32321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7pPr>
      <a:lvl8pPr marL="36893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8pPr>
      <a:lvl9pPr marL="4146550" indent="-488950" algn="l" rtl="0" eaLnBrk="1" fontAlgn="base" hangingPunct="1">
        <a:spcBef>
          <a:spcPts val="1100"/>
        </a:spcBef>
        <a:spcAft>
          <a:spcPct val="0"/>
        </a:spcAft>
        <a:buSzPct val="62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Savoye LE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gate.com.br/app/CP/BR/OC/Information/Articles/Oral-and-Dental-Health-Basics/Medical-Conditions/HIV-AIDS-and-Oral-Health/article/Dental-Problems-Associated-with-HIV-AIDS.cvs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70" y="0"/>
            <a:ext cx="9776300" cy="685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images8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70" y="1"/>
            <a:ext cx="9506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70" y="1"/>
            <a:ext cx="95069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70" y="-1"/>
            <a:ext cx="97763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8585" y="548641"/>
            <a:ext cx="8289176" cy="6050280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100" b="1" dirty="0" smtClean="0">
                <a:latin typeface="Berlin Sans FB Demi" pitchFamily="34" charset="0"/>
              </a:rPr>
              <a:t>FACULDADE  PATOS DE MINAS</a:t>
            </a:r>
            <a:r>
              <a:rPr lang="pt-BR" sz="3100" dirty="0" smtClean="0">
                <a:latin typeface="Berlin Sans FB Demi" pitchFamily="34" charset="0"/>
              </a:rPr>
              <a:t/>
            </a:r>
            <a:br>
              <a:rPr lang="pt-BR" sz="3100" dirty="0" smtClean="0">
                <a:latin typeface="Berlin Sans FB Demi" pitchFamily="34" charset="0"/>
              </a:rPr>
            </a:br>
            <a:r>
              <a:rPr lang="pt-BR" sz="3100" b="1" dirty="0" smtClean="0">
                <a:latin typeface="Berlin Sans FB Demi" pitchFamily="34" charset="0"/>
              </a:rPr>
              <a:t>Apresentação de Artigo de Graduação</a:t>
            </a:r>
            <a:br>
              <a:rPr lang="pt-BR" sz="3100" b="1" dirty="0" smtClean="0">
                <a:latin typeface="Berlin Sans FB Demi" pitchFamily="34" charset="0"/>
              </a:rPr>
            </a:br>
            <a:r>
              <a:rPr lang="pt-BR" sz="3100" b="1" dirty="0" smtClean="0">
                <a:latin typeface="Berlin Sans FB Demi" pitchFamily="34" charset="0"/>
              </a:rPr>
              <a:t>Curso de Odontologia</a:t>
            </a:r>
            <a:r>
              <a:rPr lang="pt-BR" sz="3100" dirty="0" smtClean="0">
                <a:latin typeface="Berlin Sans FB Demi" pitchFamily="34" charset="0"/>
              </a:rPr>
              <a:t/>
            </a:r>
            <a:br>
              <a:rPr lang="pt-BR" sz="3100" dirty="0" smtClean="0">
                <a:latin typeface="Berlin Sans FB Demi" pitchFamily="34" charset="0"/>
              </a:rPr>
            </a:br>
            <a:r>
              <a:rPr lang="pt-BR" sz="3100" b="1" dirty="0" smtClean="0">
                <a:latin typeface="Berlin Sans FB Demi" pitchFamily="34" charset="0"/>
              </a:rPr>
              <a:t/>
            </a:r>
            <a:br>
              <a:rPr lang="pt-BR" sz="3100" b="1" dirty="0" smtClean="0">
                <a:latin typeface="Berlin Sans FB Demi" pitchFamily="34" charset="0"/>
              </a:rPr>
            </a:br>
            <a:r>
              <a:rPr lang="pt-BR" b="1" dirty="0" smtClean="0">
                <a:latin typeface="Berlin Sans FB Demi" pitchFamily="34" charset="0"/>
              </a:rPr>
              <a:t>MANIFESTAÇÕES ODONTOLÓGICAS</a:t>
            </a:r>
            <a:r>
              <a:rPr lang="pt-BR" sz="4400" b="1" dirty="0" smtClean="0">
                <a:latin typeface="Berlin Sans FB Demi" pitchFamily="34" charset="0"/>
              </a:rPr>
              <a:t> </a:t>
            </a:r>
            <a:r>
              <a:rPr lang="pt-BR" b="1" dirty="0" smtClean="0">
                <a:latin typeface="Berlin Sans FB Demi" pitchFamily="34" charset="0"/>
              </a:rPr>
              <a:t>EM</a:t>
            </a:r>
            <a:r>
              <a:rPr lang="pt-BR" sz="4400" b="1" dirty="0" smtClean="0">
                <a:latin typeface="Berlin Sans FB Demi" pitchFamily="34" charset="0"/>
              </a:rPr>
              <a:t> PACIENTES </a:t>
            </a:r>
            <a:r>
              <a:rPr lang="pt-BR" b="1" dirty="0" smtClean="0">
                <a:latin typeface="Berlin Sans FB Demi" pitchFamily="34" charset="0"/>
              </a:rPr>
              <a:t>PORTADORES DO VÍRUS HIV.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1800" b="1" i="1" dirty="0" smtClean="0">
                <a:latin typeface="Berlin Sans FB Demi" pitchFamily="34" charset="0"/>
              </a:rPr>
              <a:t/>
            </a:r>
            <a:br>
              <a:rPr lang="pt-BR" sz="1800" b="1" i="1" dirty="0" smtClean="0">
                <a:latin typeface="Berlin Sans FB Demi" pitchFamily="34" charset="0"/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Aluna: Cássia Marra da Silva</a:t>
            </a:r>
            <a:r>
              <a:rPr lang="pt-BR" sz="2700" dirty="0" smtClean="0">
                <a:latin typeface="Berlin Sans FB Demi" pitchFamily="34" charset="0"/>
              </a:rPr>
              <a:t/>
            </a:r>
            <a:br>
              <a:rPr lang="pt-BR" sz="2700" dirty="0" smtClean="0">
                <a:latin typeface="Berlin Sans FB Demi" pitchFamily="34" charset="0"/>
              </a:rPr>
            </a:br>
            <a:r>
              <a:rPr lang="pt-BR" sz="2700" dirty="0" smtClean="0">
                <a:latin typeface="Berlin Sans FB Demi" pitchFamily="34" charset="0"/>
              </a:rPr>
              <a:t/>
            </a:r>
            <a:br>
              <a:rPr lang="pt-BR" sz="2700" dirty="0" smtClean="0">
                <a:latin typeface="Berlin Sans FB Demi" pitchFamily="34" charset="0"/>
              </a:rPr>
            </a:b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Orientadora: Profa. </a:t>
            </a:r>
            <a:r>
              <a:rPr lang="pt-B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Ms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Lia Dietrich</a:t>
            </a:r>
            <a:b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2700" dirty="0" smtClean="0">
                <a:latin typeface="Berlin Sans FB Demi" pitchFamily="34" charset="0"/>
              </a:rPr>
              <a:t/>
            </a:r>
            <a:br>
              <a:rPr lang="pt-BR" sz="2700" dirty="0" smtClean="0">
                <a:latin typeface="Berlin Sans FB Demi" pitchFamily="34" charset="0"/>
              </a:rPr>
            </a:br>
            <a:r>
              <a:rPr lang="pt-BR" sz="2700" dirty="0" smtClean="0">
                <a:latin typeface="Berlin Sans FB Demi" pitchFamily="34" charset="0"/>
              </a:rPr>
              <a:t/>
            </a:r>
            <a:br>
              <a:rPr lang="pt-BR" sz="2700" dirty="0" smtClean="0">
                <a:latin typeface="Berlin Sans FB Demi" pitchFamily="34" charset="0"/>
              </a:rPr>
            </a:br>
            <a:r>
              <a:rPr lang="pt-BR" sz="2700" dirty="0" smtClean="0">
                <a:latin typeface="Berlin Sans FB Demi" pitchFamily="34" charset="0"/>
              </a:rPr>
              <a:t>Patos de Minas</a:t>
            </a:r>
            <a:br>
              <a:rPr lang="pt-BR" sz="2700" dirty="0" smtClean="0">
                <a:latin typeface="Berlin Sans FB Demi" pitchFamily="34" charset="0"/>
              </a:rPr>
            </a:br>
            <a:r>
              <a:rPr lang="pt-BR" sz="2700" dirty="0" smtClean="0">
                <a:latin typeface="Berlin Sans FB Demi" pitchFamily="34" charset="0"/>
              </a:rPr>
              <a:t>2013</a:t>
            </a:r>
            <a:br>
              <a:rPr lang="pt-BR" sz="2700" dirty="0" smtClean="0">
                <a:latin typeface="Berlin Sans FB Demi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latin typeface="Berlin Sans FB Demi" pitchFamily="34" charset="0"/>
              </a:rPr>
              <a:t/>
            </a:r>
            <a:br>
              <a:rPr lang="pt-BR" sz="1400" b="1" dirty="0" smtClean="0">
                <a:solidFill>
                  <a:srgbClr val="002060"/>
                </a:solidFill>
                <a:latin typeface="Berlin Sans FB Demi" pitchFamily="34" charset="0"/>
              </a:rPr>
            </a:br>
            <a:endParaRPr lang="en-US" sz="1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>
                <a:latin typeface="Berlin Sans FB Demi" pitchFamily="34" charset="0"/>
              </a:rPr>
              <a:t>CARACTERÍSTICAS CLÍNICAS E MANIFESTAÇÕES BUCAIS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>
                <a:latin typeface="Berlin Sans FB Demi" panose="020E0802020502020306" pitchFamily="34" charset="0"/>
              </a:rPr>
              <a:t>FASE SINTOMÁTICA INICIAL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 Começam a surgir os sinais (</a:t>
            </a:r>
            <a:r>
              <a:rPr lang="pt-BR" dirty="0" err="1" smtClean="0">
                <a:latin typeface="Berlin Sans FB Demi" panose="020E0802020502020306" pitchFamily="34" charset="0"/>
              </a:rPr>
              <a:t>linfopenia</a:t>
            </a:r>
            <a:r>
              <a:rPr lang="pt-BR" dirty="0" smtClean="0">
                <a:latin typeface="Berlin Sans FB Demi" panose="020E0802020502020306" pitchFamily="34" charset="0"/>
              </a:rPr>
              <a:t>, </a:t>
            </a:r>
            <a:r>
              <a:rPr lang="pt-BR" dirty="0" err="1" smtClean="0">
                <a:latin typeface="Berlin Sans FB Demi" panose="020E0802020502020306" pitchFamily="34" charset="0"/>
              </a:rPr>
              <a:t>candidose</a:t>
            </a:r>
            <a:r>
              <a:rPr lang="pt-BR" dirty="0" smtClean="0">
                <a:latin typeface="Berlin Sans FB Demi" panose="020E0802020502020306" pitchFamily="34" charset="0"/>
              </a:rPr>
              <a:t> oral, </a:t>
            </a:r>
            <a:r>
              <a:rPr lang="pt-BR" dirty="0">
                <a:latin typeface="Berlin Sans FB Demi" panose="020E0802020502020306" pitchFamily="34" charset="0"/>
              </a:rPr>
              <a:t>gengivite (GUN),</a:t>
            </a:r>
            <a:r>
              <a:rPr lang="pt-BR" dirty="0" smtClean="0">
                <a:latin typeface="Berlin Sans FB Demi" panose="020E0802020502020306" pitchFamily="34" charset="0"/>
              </a:rPr>
              <a:t> </a:t>
            </a:r>
            <a:r>
              <a:rPr lang="pt-BR" dirty="0" err="1" smtClean="0">
                <a:latin typeface="Berlin Sans FB Demi" panose="020E0802020502020306" pitchFamily="34" charset="0"/>
              </a:rPr>
              <a:t>leucoplasia</a:t>
            </a:r>
            <a:r>
              <a:rPr lang="pt-BR" dirty="0" smtClean="0">
                <a:latin typeface="Berlin Sans FB Demi" panose="020E0802020502020306" pitchFamily="34" charset="0"/>
              </a:rPr>
              <a:t> pilosa, herpes simples).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4" y="4113425"/>
            <a:ext cx="3789788" cy="24256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05" y="4113425"/>
            <a:ext cx="3789895" cy="24256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6365557"/>
            <a:ext cx="90011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300" dirty="0">
              <a:latin typeface="Berlin Sans FB Demi" panose="020E0802020502020306" pitchFamily="34" charset="0"/>
            </a:endParaRPr>
          </a:p>
          <a:p>
            <a:pPr lvl="0" algn="ctr"/>
            <a:r>
              <a:rPr lang="pt-BR" sz="1300" dirty="0">
                <a:latin typeface="Berlin Sans FB Demi" panose="020E0802020502020306" pitchFamily="34" charset="0"/>
              </a:rPr>
              <a:t> Neville B W, </a:t>
            </a:r>
            <a:r>
              <a:rPr lang="pt-BR" sz="1300" dirty="0" err="1">
                <a:latin typeface="Berlin Sans FB Demi" panose="020E0802020502020306" pitchFamily="34" charset="0"/>
              </a:rPr>
              <a:t>Dann</a:t>
            </a:r>
            <a:r>
              <a:rPr lang="pt-BR" sz="1300" dirty="0">
                <a:latin typeface="Berlin Sans FB Demi" panose="020E0802020502020306" pitchFamily="34" charset="0"/>
              </a:rPr>
              <a:t> D </a:t>
            </a:r>
            <a:r>
              <a:rPr lang="pt-BR" sz="1300" dirty="0" err="1">
                <a:latin typeface="Berlin Sans FB Demi" panose="020E0802020502020306" pitchFamily="34" charset="0"/>
              </a:rPr>
              <a:t>D</a:t>
            </a:r>
            <a:r>
              <a:rPr lang="pt-BR" sz="1300" dirty="0">
                <a:latin typeface="Berlin Sans FB Demi" panose="020E0802020502020306" pitchFamily="34" charset="0"/>
              </a:rPr>
              <a:t>, Allen C M, </a:t>
            </a:r>
            <a:r>
              <a:rPr lang="pt-BR" sz="1300" dirty="0" err="1">
                <a:latin typeface="Berlin Sans FB Demi" panose="020E0802020502020306" pitchFamily="34" charset="0"/>
              </a:rPr>
              <a:t>Bouquot</a:t>
            </a:r>
            <a:r>
              <a:rPr lang="pt-BR" sz="1300" dirty="0">
                <a:latin typeface="Berlin Sans FB Demi" panose="020E0802020502020306" pitchFamily="34" charset="0"/>
              </a:rPr>
              <a:t> J E. Patologia Oral e </a:t>
            </a:r>
            <a:r>
              <a:rPr lang="pt-BR" sz="1300" dirty="0" err="1">
                <a:latin typeface="Berlin Sans FB Demi" panose="020E0802020502020306" pitchFamily="34" charset="0"/>
              </a:rPr>
              <a:t>Maxilofacial</a:t>
            </a:r>
            <a:r>
              <a:rPr lang="pt-BR" sz="1300" dirty="0">
                <a:latin typeface="Berlin Sans FB Demi" panose="020E0802020502020306" pitchFamily="34" charset="0"/>
              </a:rPr>
              <a:t>. 2ª ed. Rio de Janeiro: Guanabara; 2002.</a:t>
            </a:r>
          </a:p>
        </p:txBody>
      </p:sp>
    </p:spTree>
    <p:extLst>
      <p:ext uri="{BB962C8B-B14F-4D97-AF65-F5344CB8AC3E}">
        <p14:creationId xmlns:p14="http://schemas.microsoft.com/office/powerpoint/2010/main" val="42051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dirty="0">
                <a:latin typeface="Berlin Sans FB Demi" pitchFamily="34" charset="0"/>
              </a:rPr>
              <a:t>CARACTERÍSTICAS CLÍNICAS E MANIFESTAÇÕES BUCAIS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9" y="2729552"/>
            <a:ext cx="3849039" cy="244991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68" y="2729552"/>
            <a:ext cx="3827874" cy="244991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5409741"/>
            <a:ext cx="90011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300" dirty="0">
              <a:latin typeface="Berlin Sans FB Demi" panose="020E0802020502020306" pitchFamily="34" charset="0"/>
            </a:endParaRPr>
          </a:p>
          <a:p>
            <a:pPr lvl="0" algn="ctr"/>
            <a:r>
              <a:rPr lang="pt-BR" sz="1300" dirty="0">
                <a:latin typeface="Berlin Sans FB Demi" panose="020E0802020502020306" pitchFamily="34" charset="0"/>
              </a:rPr>
              <a:t> Neville B W, </a:t>
            </a:r>
            <a:r>
              <a:rPr lang="pt-BR" sz="1300" dirty="0" err="1">
                <a:latin typeface="Berlin Sans FB Demi" panose="020E0802020502020306" pitchFamily="34" charset="0"/>
              </a:rPr>
              <a:t>Dann</a:t>
            </a:r>
            <a:r>
              <a:rPr lang="pt-BR" sz="1300" dirty="0">
                <a:latin typeface="Berlin Sans FB Demi" panose="020E0802020502020306" pitchFamily="34" charset="0"/>
              </a:rPr>
              <a:t> D </a:t>
            </a:r>
            <a:r>
              <a:rPr lang="pt-BR" sz="1300" dirty="0" err="1">
                <a:latin typeface="Berlin Sans FB Demi" panose="020E0802020502020306" pitchFamily="34" charset="0"/>
              </a:rPr>
              <a:t>D</a:t>
            </a:r>
            <a:r>
              <a:rPr lang="pt-BR" sz="1300" dirty="0">
                <a:latin typeface="Berlin Sans FB Demi" panose="020E0802020502020306" pitchFamily="34" charset="0"/>
              </a:rPr>
              <a:t>, Allen C M, </a:t>
            </a:r>
            <a:r>
              <a:rPr lang="pt-BR" sz="1300" dirty="0" err="1">
                <a:latin typeface="Berlin Sans FB Demi" panose="020E0802020502020306" pitchFamily="34" charset="0"/>
              </a:rPr>
              <a:t>Bouquot</a:t>
            </a:r>
            <a:r>
              <a:rPr lang="pt-BR" sz="1300" dirty="0">
                <a:latin typeface="Berlin Sans FB Demi" panose="020E0802020502020306" pitchFamily="34" charset="0"/>
              </a:rPr>
              <a:t> J E. Patologia Oral e </a:t>
            </a:r>
            <a:r>
              <a:rPr lang="pt-BR" sz="1300" dirty="0" err="1">
                <a:latin typeface="Berlin Sans FB Demi" panose="020E0802020502020306" pitchFamily="34" charset="0"/>
              </a:rPr>
              <a:t>Maxilofacial</a:t>
            </a:r>
            <a:r>
              <a:rPr lang="pt-BR" sz="1300" dirty="0">
                <a:latin typeface="Berlin Sans FB Demi" panose="020E0802020502020306" pitchFamily="34" charset="0"/>
              </a:rPr>
              <a:t>. 2ª ed. Rio de Janeiro: Guanabara; 2002.</a:t>
            </a:r>
          </a:p>
        </p:txBody>
      </p:sp>
    </p:spTree>
    <p:extLst>
      <p:ext uri="{BB962C8B-B14F-4D97-AF65-F5344CB8AC3E}">
        <p14:creationId xmlns:p14="http://schemas.microsoft.com/office/powerpoint/2010/main" val="16007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dirty="0">
                <a:latin typeface="Berlin Sans FB Demi" pitchFamily="34" charset="0"/>
              </a:rPr>
              <a:t>CARACTERÍSTICAS CLÍNICAS E MANIFESTAÇÕES BUCAIS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157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Berlin Sans FB Demi" panose="020E0802020502020306" pitchFamily="34" charset="0"/>
              </a:rPr>
              <a:t>AIDS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Estágio mais avançado do vírus.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Sistema imunológico comprometido.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Surgem as neoplasias.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60" y="3995846"/>
            <a:ext cx="3931216" cy="244991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365557"/>
            <a:ext cx="90011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300" dirty="0">
              <a:latin typeface="Berlin Sans FB Demi" panose="020E0802020502020306" pitchFamily="34" charset="0"/>
            </a:endParaRPr>
          </a:p>
          <a:p>
            <a:pPr lvl="0" algn="ctr"/>
            <a:r>
              <a:rPr lang="pt-BR" sz="1300" dirty="0">
                <a:latin typeface="Berlin Sans FB Demi" panose="020E0802020502020306" pitchFamily="34" charset="0"/>
              </a:rPr>
              <a:t> Neville B W, </a:t>
            </a:r>
            <a:r>
              <a:rPr lang="pt-BR" sz="1300" dirty="0" err="1">
                <a:latin typeface="Berlin Sans FB Demi" panose="020E0802020502020306" pitchFamily="34" charset="0"/>
              </a:rPr>
              <a:t>Dann</a:t>
            </a:r>
            <a:r>
              <a:rPr lang="pt-BR" sz="1300" dirty="0">
                <a:latin typeface="Berlin Sans FB Demi" panose="020E0802020502020306" pitchFamily="34" charset="0"/>
              </a:rPr>
              <a:t> D </a:t>
            </a:r>
            <a:r>
              <a:rPr lang="pt-BR" sz="1300" dirty="0" err="1">
                <a:latin typeface="Berlin Sans FB Demi" panose="020E0802020502020306" pitchFamily="34" charset="0"/>
              </a:rPr>
              <a:t>D</a:t>
            </a:r>
            <a:r>
              <a:rPr lang="pt-BR" sz="1300" dirty="0">
                <a:latin typeface="Berlin Sans FB Demi" panose="020E0802020502020306" pitchFamily="34" charset="0"/>
              </a:rPr>
              <a:t>, Allen C M, </a:t>
            </a:r>
            <a:r>
              <a:rPr lang="pt-BR" sz="1300" dirty="0" err="1">
                <a:latin typeface="Berlin Sans FB Demi" panose="020E0802020502020306" pitchFamily="34" charset="0"/>
              </a:rPr>
              <a:t>Bouquot</a:t>
            </a:r>
            <a:r>
              <a:rPr lang="pt-BR" sz="1300" dirty="0">
                <a:latin typeface="Berlin Sans FB Demi" panose="020E0802020502020306" pitchFamily="34" charset="0"/>
              </a:rPr>
              <a:t> J E. Patologia Oral e </a:t>
            </a:r>
            <a:r>
              <a:rPr lang="pt-BR" sz="1300" dirty="0" err="1">
                <a:latin typeface="Berlin Sans FB Demi" panose="020E0802020502020306" pitchFamily="34" charset="0"/>
              </a:rPr>
              <a:t>Maxilofacial</a:t>
            </a:r>
            <a:r>
              <a:rPr lang="pt-BR" sz="1300" dirty="0">
                <a:latin typeface="Berlin Sans FB Demi" panose="020E0802020502020306" pitchFamily="34" charset="0"/>
              </a:rPr>
              <a:t>. 2ª ed. Rio de Janeiro: Guanabara; 2002.</a:t>
            </a:r>
          </a:p>
        </p:txBody>
      </p:sp>
    </p:spTree>
    <p:extLst>
      <p:ext uri="{BB962C8B-B14F-4D97-AF65-F5344CB8AC3E}">
        <p14:creationId xmlns:p14="http://schemas.microsoft.com/office/powerpoint/2010/main" val="20623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>
                <a:latin typeface="Berlin Sans FB Demi" panose="020E0802020502020306" pitchFamily="34" charset="0"/>
              </a:rPr>
              <a:t>TRANSMISSÃO</a:t>
            </a:r>
            <a:endParaRPr lang="pt-BR" dirty="0">
              <a:latin typeface="Berlin Sans FB Demi" panose="020E08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Transmissão sexual possui predominância.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Transmissão heterossexual, se tornou relevante estatisticamente.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Transmissão vertical.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Odontologia; por acidentes ocupacionais.</a:t>
            </a:r>
          </a:p>
        </p:txBody>
      </p:sp>
    </p:spTree>
    <p:extLst>
      <p:ext uri="{BB962C8B-B14F-4D97-AF65-F5344CB8AC3E}">
        <p14:creationId xmlns:p14="http://schemas.microsoft.com/office/powerpoint/2010/main" val="27890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I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88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latin typeface="Berlin Sans FB Demi" panose="020E0802020502020306" pitchFamily="34" charset="0"/>
              </a:rPr>
              <a:t>TRANSMISSÃO</a:t>
            </a:r>
            <a:endParaRPr lang="pt-BR" b="1" dirty="0">
              <a:latin typeface="Berlin Sans FB Demi" panose="020E0802020502020306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Melhor conduta dos acidentes ocupacionais é a prevenção.</a:t>
            </a:r>
          </a:p>
          <a:p>
            <a:pPr marL="0" indent="0">
              <a:buNone/>
            </a:pPr>
            <a:endParaRPr lang="pt-BR" dirty="0" smtClean="0">
              <a:latin typeface="Berlin Sans FB Demi" panose="020E0802020502020306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O profissional da saúde deve receber cuidados médicos imediatamente.</a:t>
            </a:r>
          </a:p>
        </p:txBody>
      </p:sp>
    </p:spTree>
    <p:extLst>
      <p:ext uri="{BB962C8B-B14F-4D97-AF65-F5344CB8AC3E}">
        <p14:creationId xmlns:p14="http://schemas.microsoft.com/office/powerpoint/2010/main" val="214844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anose="020E0802020502020306" pitchFamily="34" charset="0"/>
              </a:rPr>
              <a:t>TRATAMENTO</a:t>
            </a:r>
            <a:endParaRPr lang="pt-BR" dirty="0">
              <a:latin typeface="Berlin Sans FB Demi" panose="020E08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Existem dificuldades de se criar a vacina contra a infecção.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Foram desenvolvidos os </a:t>
            </a:r>
            <a:r>
              <a:rPr lang="pt-BR" dirty="0" err="1" smtClean="0">
                <a:latin typeface="Berlin Sans FB Demi" panose="020E0802020502020306" pitchFamily="34" charset="0"/>
              </a:rPr>
              <a:t>anti-retrovirais</a:t>
            </a:r>
            <a:r>
              <a:rPr lang="pt-BR" dirty="0" smtClean="0">
                <a:latin typeface="Berlin Sans FB Demi" panose="020E0802020502020306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Zidovudina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Coquetéis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Efeitos colaterais dos </a:t>
            </a:r>
            <a:r>
              <a:rPr lang="pt-BR" dirty="0" err="1" smtClean="0">
                <a:latin typeface="Berlin Sans FB Demi" panose="020E0802020502020306" pitchFamily="34" charset="0"/>
              </a:rPr>
              <a:t>anti-retrovirais</a:t>
            </a:r>
            <a:r>
              <a:rPr lang="pt-BR" dirty="0" smtClean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7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anose="020E0802020502020306" pitchFamily="34" charset="0"/>
              </a:rPr>
              <a:t>TRATAMENTO</a:t>
            </a:r>
            <a:endParaRPr lang="pt-BR" dirty="0">
              <a:latin typeface="Berlin Sans FB Demi" panose="020E08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Insegurança no atendimento, por alguns motivos.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Tratar todos os pacientes como infecto contagiantes.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A discriminação é uma forma de expressão que agride as pessoas.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1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I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anose="020E0802020502020306" pitchFamily="34" charset="0"/>
              </a:rPr>
              <a:t>CONSIDERAÇÕES FINAIS</a:t>
            </a:r>
            <a:endParaRPr lang="pt-BR" dirty="0">
              <a:latin typeface="Berlin Sans FB Demi" panose="020E0802020502020306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 Existe a falta de preparo do profissional, gerando atitudes discriminatórias em relação ao paciente.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Importante existir a humanização profissional – paciente.</a:t>
            </a:r>
          </a:p>
        </p:txBody>
      </p:sp>
    </p:spTree>
    <p:extLst>
      <p:ext uri="{BB962C8B-B14F-4D97-AF65-F5344CB8AC3E}">
        <p14:creationId xmlns:p14="http://schemas.microsoft.com/office/powerpoint/2010/main" val="22090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A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anose="020E0802020502020306" pitchFamily="34" charset="0"/>
              </a:rPr>
              <a:t>CONSIDERAÇÕES FINAIS</a:t>
            </a:r>
            <a:endParaRPr lang="pt-BR" dirty="0">
              <a:latin typeface="Berlin Sans FB Demi" panose="020E0802020502020306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Atualmente o tratamento existente são os coquetéis.</a:t>
            </a:r>
            <a:endParaRPr lang="pt-BR" dirty="0">
              <a:latin typeface="Berlin Sans FB Demi" panose="020E0802020502020306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A </a:t>
            </a:r>
            <a:r>
              <a:rPr lang="pt-BR" dirty="0">
                <a:latin typeface="Berlin Sans FB Demi" panose="020E0802020502020306" pitchFamily="34" charset="0"/>
              </a:rPr>
              <a:t>nova vacina já discutida, ainda está em fase de estudos.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Deve </a:t>
            </a:r>
            <a:r>
              <a:rPr lang="pt-BR" dirty="0">
                <a:latin typeface="Berlin Sans FB Demi" panose="020E0802020502020306" pitchFamily="34" charset="0"/>
              </a:rPr>
              <a:t>ser valorizado o respeito ao </a:t>
            </a:r>
            <a:r>
              <a:rPr lang="pt-BR" dirty="0" smtClean="0">
                <a:latin typeface="Berlin Sans FB Demi" panose="020E0802020502020306" pitchFamily="34" charset="0"/>
              </a:rPr>
              <a:t>outro, com um tratamento digno.</a:t>
            </a:r>
            <a:endParaRPr lang="pt-BR" dirty="0">
              <a:latin typeface="Berlin Sans FB Demi" panose="020E0802020502020306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6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AI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136" y="0"/>
            <a:ext cx="8229600" cy="818865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Berlin Sans FB Demi" panose="020E0802020502020306" pitchFamily="34" charset="0"/>
              </a:rPr>
              <a:t>REFERÊNCIAS</a:t>
            </a:r>
            <a:endParaRPr lang="pt-BR" sz="4000" dirty="0">
              <a:latin typeface="Berlin Sans FB Demi" panose="020E0802020502020306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704539"/>
            <a:ext cx="8079475" cy="6153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latin typeface="Berlin Sans FB Demi" panose="020E0802020502020306" pitchFamily="34" charset="0"/>
              </a:rPr>
              <a:t>Senna </a:t>
            </a:r>
            <a:r>
              <a:rPr lang="pt-BR" dirty="0">
                <a:latin typeface="Berlin Sans FB Demi" panose="020E0802020502020306" pitchFamily="34" charset="0"/>
              </a:rPr>
              <a:t>MIB, Guimarães MDC, </a:t>
            </a:r>
            <a:r>
              <a:rPr lang="pt-BR" dirty="0" err="1">
                <a:latin typeface="Berlin Sans FB Demi" panose="020E0802020502020306" pitchFamily="34" charset="0"/>
              </a:rPr>
              <a:t>Pordeus</a:t>
            </a:r>
            <a:r>
              <a:rPr lang="pt-BR" dirty="0">
                <a:latin typeface="Berlin Sans FB Demi" panose="020E0802020502020306" pitchFamily="34" charset="0"/>
              </a:rPr>
              <a:t> IA. Atendimento odontológico de portadores de HIV/AIDS: fatores associados à disposição de cirurgiões-dentistas do Sistema Único de Saúde de Belo Horizonte, Minas Gerais, </a:t>
            </a:r>
            <a:r>
              <a:rPr lang="pt-BR" dirty="0" err="1">
                <a:latin typeface="Berlin Sans FB Demi" panose="020E0802020502020306" pitchFamily="34" charset="0"/>
              </a:rPr>
              <a:t>Brasil.Cad</a:t>
            </a:r>
            <a:r>
              <a:rPr lang="pt-BR" dirty="0">
                <a:latin typeface="Berlin Sans FB Demi" panose="020E0802020502020306" pitchFamily="34" charset="0"/>
              </a:rPr>
              <a:t>. Saúde Pública, Rio de Janeiro.2005;21(1):217-25. 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Silva LN, Douglas Filho </a:t>
            </a:r>
            <a:r>
              <a:rPr lang="pt-BR" dirty="0" err="1">
                <a:latin typeface="Berlin Sans FB Demi" panose="020E0802020502020306" pitchFamily="34" charset="0"/>
              </a:rPr>
              <a:t>LG,Ferreira</a:t>
            </a:r>
            <a:r>
              <a:rPr lang="pt-BR" dirty="0">
                <a:latin typeface="Berlin Sans FB Demi" panose="020E0802020502020306" pitchFamily="34" charset="0"/>
              </a:rPr>
              <a:t> DC. Infecção pelo HIV e a Atividade Laboral do Portador: Uma Relação Ética e Legal na Visão da Odontologia do Trabalho. DST – J Brás Doenças Sex Transm. 2007;19(1): 35-44.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 err="1">
                <a:latin typeface="Berlin Sans FB Demi" panose="020E0802020502020306" pitchFamily="34" charset="0"/>
              </a:rPr>
              <a:t>Sbardelotto</a:t>
            </a:r>
            <a:r>
              <a:rPr lang="pt-BR" dirty="0">
                <a:latin typeface="Berlin Sans FB Demi" panose="020E0802020502020306" pitchFamily="34" charset="0"/>
              </a:rPr>
              <a:t> BM, </a:t>
            </a:r>
            <a:r>
              <a:rPr lang="pt-BR" dirty="0" err="1">
                <a:latin typeface="Berlin Sans FB Demi" panose="020E0802020502020306" pitchFamily="34" charset="0"/>
              </a:rPr>
              <a:t>Fleig</a:t>
            </a:r>
            <a:r>
              <a:rPr lang="pt-BR" dirty="0">
                <a:latin typeface="Berlin Sans FB Demi" panose="020E0802020502020306" pitchFamily="34" charset="0"/>
              </a:rPr>
              <a:t> CN, </a:t>
            </a:r>
            <a:r>
              <a:rPr lang="pt-BR" dirty="0" err="1">
                <a:latin typeface="Berlin Sans FB Demi" panose="020E0802020502020306" pitchFamily="34" charset="0"/>
              </a:rPr>
              <a:t>Griza</a:t>
            </a:r>
            <a:r>
              <a:rPr lang="pt-BR" dirty="0">
                <a:latin typeface="Berlin Sans FB Demi" panose="020E0802020502020306" pitchFamily="34" charset="0"/>
              </a:rPr>
              <a:t> GL, </a:t>
            </a:r>
            <a:r>
              <a:rPr lang="pt-BR" dirty="0" err="1">
                <a:latin typeface="Berlin Sans FB Demi" panose="020E0802020502020306" pitchFamily="34" charset="0"/>
              </a:rPr>
              <a:t>Formighieri</a:t>
            </a:r>
            <a:r>
              <a:rPr lang="pt-BR" dirty="0">
                <a:latin typeface="Berlin Sans FB Demi" panose="020E0802020502020306" pitchFamily="34" charset="0"/>
              </a:rPr>
              <a:t> LA, </a:t>
            </a:r>
            <a:r>
              <a:rPr lang="pt-BR" dirty="0" err="1">
                <a:latin typeface="Berlin Sans FB Demi" panose="020E0802020502020306" pitchFamily="34" charset="0"/>
              </a:rPr>
              <a:t>Pagliosa</a:t>
            </a:r>
            <a:r>
              <a:rPr lang="pt-BR" dirty="0">
                <a:latin typeface="Berlin Sans FB Demi" panose="020E0802020502020306" pitchFamily="34" charset="0"/>
              </a:rPr>
              <a:t> CJ, </a:t>
            </a:r>
            <a:r>
              <a:rPr lang="pt-BR" dirty="0" err="1">
                <a:latin typeface="Berlin Sans FB Demi" panose="020E0802020502020306" pitchFamily="34" charset="0"/>
              </a:rPr>
              <a:t>Conci</a:t>
            </a:r>
            <a:r>
              <a:rPr lang="pt-BR" dirty="0">
                <a:latin typeface="Berlin Sans FB Demi" panose="020E0802020502020306" pitchFamily="34" charset="0"/>
              </a:rPr>
              <a:t> RA, et al. Protocolo para atendimento cirúrgico odontológico de pacientes soropositivos. Rev. Odontologia (ATO). 2013;13(1):24-60.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Corrêa EMC, Andrade ED. Tratamento Odontológico em Pacientes HIV/AIDS. Rev. </a:t>
            </a:r>
            <a:r>
              <a:rPr lang="pt-BR" dirty="0" err="1">
                <a:latin typeface="Berlin Sans FB Demi" panose="020E0802020502020306" pitchFamily="34" charset="0"/>
              </a:rPr>
              <a:t>Odonto</a:t>
            </a:r>
            <a:r>
              <a:rPr lang="pt-BR" dirty="0">
                <a:latin typeface="Berlin Sans FB Demi" panose="020E0802020502020306" pitchFamily="34" charset="0"/>
              </a:rPr>
              <a:t> Ciência. 2005;20(49):281-89.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Colgate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: Centro de Informações de Saúde Bucal e Dental [homepage na internet]. Problemas bucais associados ao HIV/AIDS [acesso em 14 mar 2013]. Disponível em: </a:t>
            </a: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hlinkClick r:id="rId3"/>
              </a:rPr>
              <a:t>http://www.colgate.com.br/app/CP/BR/OC/Information/Articles/Oral-and-Dental-Health-Basics/Medical-Conditions/HIV-AIDS-and-Oral-Health/article/Dental-Problems-Associated-with-HIV-AIDS.cvsp</a:t>
            </a:r>
            <a:r>
              <a:rPr lang="pt-BR" dirty="0">
                <a:latin typeface="Berlin Sans FB Demi" panose="020E0802020502020306" pitchFamily="34" charset="0"/>
              </a:rPr>
              <a:t>. 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Silva TRS, Souza IRS, </a:t>
            </a:r>
            <a:r>
              <a:rPr lang="pt-BR" dirty="0" err="1">
                <a:latin typeface="Berlin Sans FB Demi" panose="020E0802020502020306" pitchFamily="34" charset="0"/>
              </a:rPr>
              <a:t>Djoconnda</a:t>
            </a:r>
            <a:r>
              <a:rPr lang="pt-BR" dirty="0">
                <a:latin typeface="Berlin Sans FB Demi" panose="020E0802020502020306" pitchFamily="34" charset="0"/>
              </a:rPr>
              <a:t> E, Silva ISP, Siqueira MJ, Silva UH. Manifestações orais em pacientes com AIDS. In: Anais da Reunião Regional da SBPC em Pernambuco; 23-26 </a:t>
            </a:r>
            <a:r>
              <a:rPr lang="pt-BR" dirty="0" err="1">
                <a:latin typeface="Berlin Sans FB Demi" panose="020E0802020502020306" pitchFamily="34" charset="0"/>
              </a:rPr>
              <a:t>nov</a:t>
            </a:r>
            <a:r>
              <a:rPr lang="pt-BR" dirty="0">
                <a:latin typeface="Berlin Sans FB Demi" panose="020E0802020502020306" pitchFamily="34" charset="0"/>
              </a:rPr>
              <a:t> 2010; Recife, Vitória de Santo Antão e Caruaru, BR. São Paulo: Sociedade Brasileira para o Progresso da Ciência; 2010.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Corrêa EMC, Andrade ED. Tratamento odontológico em pacientes HIV/AIDS.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Odonto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Ciên</a:t>
            </a:r>
            <a:r>
              <a:rPr lang="pt-BR" dirty="0">
                <a:latin typeface="Berlin Sans FB Demi" panose="020E0802020502020306" pitchFamily="34" charset="0"/>
              </a:rPr>
              <a:t>. 2005;20(49):281-9.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Brasil. Ministério da Saúde. Secretaria de Políticas de Saúde. Controle de infecções e a prática odontológica em tempos de aids: Manual de condutas. Brasília 2000; 118p.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Chagas MV, Santos LO, Ono LM. Manifestações Bucais de Pacientes HIV Atendidos na Fundação de Medicina Tropical do Amazonas (FMT-AM).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Fac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Odonto</a:t>
            </a:r>
            <a:r>
              <a:rPr lang="pt-BR" dirty="0">
                <a:latin typeface="Berlin Sans FB Demi" panose="020E0802020502020306" pitchFamily="34" charset="0"/>
              </a:rPr>
              <a:t>. 2009;50(3):10-3</a:t>
            </a:r>
            <a:r>
              <a:rPr lang="pt-BR" dirty="0" smtClean="0">
                <a:latin typeface="Berlin Sans FB Demi" panose="020E0802020502020306" pitchFamily="34" charset="0"/>
              </a:rPr>
              <a:t>.</a:t>
            </a:r>
            <a:r>
              <a:rPr lang="pt-BR" dirty="0">
                <a:latin typeface="Berlin Sans FB Demi" panose="020E0802020502020306" pitchFamily="34" charset="0"/>
              </a:rPr>
              <a:t> </a:t>
            </a:r>
            <a:endParaRPr lang="pt-BR" dirty="0" smtClean="0">
              <a:latin typeface="Berlin Sans FB Demi" panose="020E0802020502020306" pitchFamily="34" charset="0"/>
            </a:endParaRPr>
          </a:p>
          <a:p>
            <a:pPr marL="0" lvl="0" indent="0">
              <a:buNone/>
            </a:pPr>
            <a:endParaRPr lang="pt-BR" dirty="0">
              <a:latin typeface="Berlin Sans FB Demi" panose="020E0802020502020306" pitchFamily="34" charset="0"/>
            </a:endParaRP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Watanuki</a:t>
            </a:r>
            <a:r>
              <a:rPr lang="pt-BR" dirty="0">
                <a:latin typeface="Berlin Sans FB Demi" panose="020E0802020502020306" pitchFamily="34" charset="0"/>
              </a:rPr>
              <a:t> F. Manifestações orais associadas ao HIV após 30 anos de epidemia no Brasil [Dissertação]. São Paulo: Faculdade de Odontologia da Universidade de São Paulo; 2010</a:t>
            </a:r>
            <a:r>
              <a:rPr lang="pt-BR" dirty="0" smtClean="0">
                <a:latin typeface="Berlin Sans FB Demi" panose="020E0802020502020306" pitchFamily="34" charset="0"/>
              </a:rPr>
              <a:t>. </a:t>
            </a:r>
            <a:endParaRPr lang="pt-BR" dirty="0">
              <a:latin typeface="Berlin Sans FB Demi" panose="020E0802020502020306" pitchFamily="34" charset="0"/>
            </a:endParaRP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Orestes-Cardoso SM, Farias ABL, Pereira MRMG, Orestes-Cardoso AJ, Cunha Junior IF. Acidentes </a:t>
            </a:r>
            <a:r>
              <a:rPr lang="pt-BR" dirty="0" err="1">
                <a:latin typeface="Berlin Sans FB Demi" panose="020E0802020502020306" pitchFamily="34" charset="0"/>
              </a:rPr>
              <a:t>perfurocortantes</a:t>
            </a:r>
            <a:r>
              <a:rPr lang="pt-BR" dirty="0">
                <a:latin typeface="Berlin Sans FB Demi" panose="020E0802020502020306" pitchFamily="34" charset="0"/>
              </a:rPr>
              <a:t>: prevalência e medidas profiláticas em alunos de odontologia.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bras</a:t>
            </a:r>
            <a:r>
              <a:rPr lang="pt-BR" dirty="0">
                <a:latin typeface="Berlin Sans FB Demi" panose="020E0802020502020306" pitchFamily="34" charset="0"/>
              </a:rPr>
              <a:t> Saúde </a:t>
            </a:r>
            <a:r>
              <a:rPr lang="pt-BR" dirty="0" err="1">
                <a:latin typeface="Berlin Sans FB Demi" panose="020E0802020502020306" pitchFamily="34" charset="0"/>
              </a:rPr>
              <a:t>ocup</a:t>
            </a:r>
            <a:r>
              <a:rPr lang="pt-BR" dirty="0">
                <a:latin typeface="Berlin Sans FB Demi" panose="020E0802020502020306" pitchFamily="34" charset="0"/>
              </a:rPr>
              <a:t>. 2009; 34(119):06-14.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Pereira AC, </a:t>
            </a:r>
            <a:r>
              <a:rPr lang="pt-BR" dirty="0" err="1">
                <a:latin typeface="Berlin Sans FB Demi" panose="020E0802020502020306" pitchFamily="34" charset="0"/>
              </a:rPr>
              <a:t>Temporini</a:t>
            </a:r>
            <a:r>
              <a:rPr lang="pt-BR" dirty="0">
                <a:latin typeface="Berlin Sans FB Demi" panose="020E0802020502020306" pitchFamily="34" charset="0"/>
              </a:rPr>
              <a:t> ER. Prevenção da Aids em consultório odontológico: conhecimento de cirurgiões-dentistas em região do município de São Paulo. J </a:t>
            </a:r>
            <a:r>
              <a:rPr lang="pt-BR" dirty="0" err="1">
                <a:latin typeface="Berlin Sans FB Demi" panose="020E0802020502020306" pitchFamily="34" charset="0"/>
              </a:rPr>
              <a:t>bras</a:t>
            </a:r>
            <a:r>
              <a:rPr lang="pt-BR" dirty="0">
                <a:latin typeface="Berlin Sans FB Demi" panose="020E0802020502020306" pitchFamily="34" charset="0"/>
              </a:rPr>
              <a:t> doenças sex transm. 1999; 11(4):15-9.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São Paulo. Secretaria de Saúde. Programa estadual de DST/AIDS. Biossegurança: Atualidades em DST/Aids. São Paulo 2003; 78p.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Silva LN, Douglas Filho LG, </a:t>
            </a:r>
            <a:r>
              <a:rPr lang="pt-BR" dirty="0" err="1">
                <a:latin typeface="Berlin Sans FB Demi" panose="020E0802020502020306" pitchFamily="34" charset="0"/>
              </a:rPr>
              <a:t>Monnerat</a:t>
            </a:r>
            <a:r>
              <a:rPr lang="pt-BR" dirty="0">
                <a:latin typeface="Berlin Sans FB Demi" panose="020E0802020502020306" pitchFamily="34" charset="0"/>
              </a:rPr>
              <a:t> JM, Corvino MP, Santa Helena AA, Ferreira DC. </a:t>
            </a:r>
            <a:r>
              <a:rPr lang="pt-BR" dirty="0" err="1">
                <a:latin typeface="Berlin Sans FB Demi" panose="020E0802020502020306" pitchFamily="34" charset="0"/>
              </a:rPr>
              <a:t>Atencão</a:t>
            </a:r>
            <a:r>
              <a:rPr lang="pt-BR" dirty="0">
                <a:latin typeface="Berlin Sans FB Demi" panose="020E0802020502020306" pitchFamily="34" charset="0"/>
              </a:rPr>
              <a:t> precoce e educação em saúde na atividade laboral: uma abordagem da infecção pelo HIV/Aids na odontologia do trabalho. J </a:t>
            </a:r>
            <a:r>
              <a:rPr lang="pt-BR" dirty="0" err="1">
                <a:latin typeface="Berlin Sans FB Demi" panose="020E0802020502020306" pitchFamily="34" charset="0"/>
              </a:rPr>
              <a:t>bras</a:t>
            </a:r>
            <a:r>
              <a:rPr lang="pt-BR" dirty="0">
                <a:latin typeface="Berlin Sans FB Demi" panose="020E0802020502020306" pitchFamily="34" charset="0"/>
              </a:rPr>
              <a:t> doenças sex transm. 2011; 23(1): 34-9.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Jorge AOC. Princípios de biossegurança em odontologia.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biociênc</a:t>
            </a:r>
            <a:r>
              <a:rPr lang="pt-BR" dirty="0">
                <a:latin typeface="Berlin Sans FB Demi" panose="020E0802020502020306" pitchFamily="34" charset="0"/>
              </a:rPr>
              <a:t>. 2002;8(1):7-17.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 err="1">
                <a:latin typeface="Berlin Sans FB Demi" panose="020E0802020502020306" pitchFamily="34" charset="0"/>
              </a:rPr>
              <a:t>Discacciati</a:t>
            </a:r>
            <a:r>
              <a:rPr lang="pt-BR" dirty="0">
                <a:latin typeface="Berlin Sans FB Demi" panose="020E0802020502020306" pitchFamily="34" charset="0"/>
              </a:rPr>
              <a:t> JAC, Vilaça EL. Atendimento odontológico ao portador do HIV: medo, preconceito e ética profissional.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Panam </a:t>
            </a:r>
            <a:r>
              <a:rPr lang="pt-BR" dirty="0" err="1">
                <a:latin typeface="Berlin Sans FB Demi" panose="020E0802020502020306" pitchFamily="34" charset="0"/>
              </a:rPr>
              <a:t>Salud</a:t>
            </a:r>
            <a:r>
              <a:rPr lang="pt-BR" dirty="0">
                <a:latin typeface="Berlin Sans FB Demi" panose="020E0802020502020306" pitchFamily="34" charset="0"/>
              </a:rPr>
              <a:t> Publica. 2001;9(4):234-9.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Garbin CAS, Garbin AJI, </a:t>
            </a:r>
            <a:r>
              <a:rPr lang="pt-BR" dirty="0" err="1">
                <a:latin typeface="Berlin Sans FB Demi" panose="020E0802020502020306" pitchFamily="34" charset="0"/>
              </a:rPr>
              <a:t>Moimaz</a:t>
            </a:r>
            <a:r>
              <a:rPr lang="pt-BR" dirty="0">
                <a:latin typeface="Berlin Sans FB Demi" panose="020E0802020502020306" pitchFamily="34" charset="0"/>
              </a:rPr>
              <a:t> SAS, Carmo MP. Bioética e HIV/Aids: discriminação no atendimento aos portadores.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bioet</a:t>
            </a:r>
            <a:r>
              <a:rPr lang="pt-BR" dirty="0">
                <a:latin typeface="Berlin Sans FB Demi" panose="020E0802020502020306" pitchFamily="34" charset="0"/>
              </a:rPr>
              <a:t>. 2009;17(3):511-22.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Rodrigues MP, Domingos Sobrinho M, Silva EM. Os cirurgiões dentistas e as representações sociais da Aids. </a:t>
            </a:r>
            <a:r>
              <a:rPr lang="pt-BR" dirty="0" err="1">
                <a:latin typeface="Berlin Sans FB Demi" panose="020E0802020502020306" pitchFamily="34" charset="0"/>
              </a:rPr>
              <a:t>Cienc</a:t>
            </a:r>
            <a:r>
              <a:rPr lang="pt-BR" dirty="0">
                <a:latin typeface="Berlin Sans FB Demi" panose="020E0802020502020306" pitchFamily="34" charset="0"/>
              </a:rPr>
              <a:t> e saúde. 2005;10(2):463-72.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Costa SM, Dias OV, Canela JR, </a:t>
            </a:r>
            <a:r>
              <a:rPr lang="pt-BR" dirty="0" err="1">
                <a:latin typeface="Berlin Sans FB Demi" panose="020E0802020502020306" pitchFamily="34" charset="0"/>
              </a:rPr>
              <a:t>Drumond</a:t>
            </a:r>
            <a:r>
              <a:rPr lang="pt-BR" dirty="0">
                <a:latin typeface="Berlin Sans FB Demi" panose="020E0802020502020306" pitchFamily="34" charset="0"/>
              </a:rPr>
              <a:t> JGF, Santa-Rosa TTA. Visão de discentes sobre atendimento a pacientes HIV/AIDS. </a:t>
            </a:r>
            <a:r>
              <a:rPr lang="pt-BR" dirty="0" err="1">
                <a:latin typeface="Berlin Sans FB Demi" panose="020E0802020502020306" pitchFamily="34" charset="0"/>
              </a:rPr>
              <a:t>Arq</a:t>
            </a:r>
            <a:r>
              <a:rPr lang="pt-BR" dirty="0">
                <a:latin typeface="Berlin Sans FB Demi" panose="020E0802020502020306" pitchFamily="34" charset="0"/>
              </a:rPr>
              <a:t>: </a:t>
            </a:r>
            <a:r>
              <a:rPr lang="pt-BR" dirty="0" err="1">
                <a:latin typeface="Berlin Sans FB Demi" panose="020E0802020502020306" pitchFamily="34" charset="0"/>
              </a:rPr>
              <a:t>Odonto</a:t>
            </a:r>
            <a:r>
              <a:rPr lang="pt-BR" dirty="0">
                <a:latin typeface="Berlin Sans FB Demi" panose="020E0802020502020306" pitchFamily="34" charset="0"/>
              </a:rPr>
              <a:t>. 2009;45(1):10-5.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Feltrin EE, Navarro CM, </a:t>
            </a:r>
            <a:r>
              <a:rPr lang="pt-BR" dirty="0" err="1">
                <a:latin typeface="Berlin Sans FB Demi" panose="020E0802020502020306" pitchFamily="34" charset="0"/>
              </a:rPr>
              <a:t>Sposto</a:t>
            </a:r>
            <a:r>
              <a:rPr lang="pt-BR" dirty="0">
                <a:latin typeface="Berlin Sans FB Demi" panose="020E0802020502020306" pitchFamily="34" charset="0"/>
              </a:rPr>
              <a:t> MR. Nível de informação e comportamento dos dentistas brasileiros em relação à aids e a infecção pelo HIV. </a:t>
            </a:r>
            <a:r>
              <a:rPr lang="pt-BR" dirty="0" err="1">
                <a:latin typeface="Berlin Sans FB Demi" panose="020E0802020502020306" pitchFamily="34" charset="0"/>
              </a:rPr>
              <a:t>Rev</a:t>
            </a: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err="1">
                <a:latin typeface="Berlin Sans FB Demi" panose="020E0802020502020306" pitchFamily="34" charset="0"/>
              </a:rPr>
              <a:t>odontol</a:t>
            </a:r>
            <a:r>
              <a:rPr lang="pt-BR" dirty="0">
                <a:latin typeface="Berlin Sans FB Demi" panose="020E0802020502020306" pitchFamily="34" charset="0"/>
              </a:rPr>
              <a:t> unesp.1997; 26(2):287-95.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Neville B W, </a:t>
            </a:r>
            <a:r>
              <a:rPr lang="pt-BR" dirty="0" err="1">
                <a:latin typeface="Berlin Sans FB Demi" panose="020E0802020502020306" pitchFamily="34" charset="0"/>
              </a:rPr>
              <a:t>Dann</a:t>
            </a:r>
            <a:r>
              <a:rPr lang="pt-BR" dirty="0">
                <a:latin typeface="Berlin Sans FB Demi" panose="020E0802020502020306" pitchFamily="34" charset="0"/>
              </a:rPr>
              <a:t> D </a:t>
            </a:r>
            <a:r>
              <a:rPr lang="pt-BR" dirty="0" err="1">
                <a:latin typeface="Berlin Sans FB Demi" panose="020E0802020502020306" pitchFamily="34" charset="0"/>
              </a:rPr>
              <a:t>D</a:t>
            </a:r>
            <a:r>
              <a:rPr lang="pt-BR" dirty="0">
                <a:latin typeface="Berlin Sans FB Demi" panose="020E0802020502020306" pitchFamily="34" charset="0"/>
              </a:rPr>
              <a:t>, Allen C M, </a:t>
            </a:r>
            <a:r>
              <a:rPr lang="pt-BR" dirty="0" err="1">
                <a:latin typeface="Berlin Sans FB Demi" panose="020E0802020502020306" pitchFamily="34" charset="0"/>
              </a:rPr>
              <a:t>Bouquot</a:t>
            </a:r>
            <a:r>
              <a:rPr lang="pt-BR" dirty="0">
                <a:latin typeface="Berlin Sans FB Demi" panose="020E0802020502020306" pitchFamily="34" charset="0"/>
              </a:rPr>
              <a:t> J E. Patologia Oral e </a:t>
            </a:r>
            <a:r>
              <a:rPr lang="pt-BR" dirty="0" err="1">
                <a:latin typeface="Berlin Sans FB Demi" panose="020E0802020502020306" pitchFamily="34" charset="0"/>
              </a:rPr>
              <a:t>Maxilofacial</a:t>
            </a:r>
            <a:r>
              <a:rPr lang="pt-BR" dirty="0">
                <a:latin typeface="Berlin Sans FB Demi" panose="020E0802020502020306" pitchFamily="34" charset="0"/>
              </a:rPr>
              <a:t>. 2ª ed. Rio de Janeiro: Guanabara; 2002.</a:t>
            </a:r>
          </a:p>
          <a:p>
            <a:pPr marL="0" lvl="0" indent="0">
              <a:buNone/>
            </a:pPr>
            <a:endParaRPr lang="pt-BR" sz="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opatio.com.br/uploads/2011/12/dia-mundial-de-luta-contra-a-a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8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itchFamily="34" charset="0"/>
              </a:rPr>
              <a:t>INTRODUÇÃO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AIDS - doença </a:t>
            </a:r>
            <a:r>
              <a:rPr lang="pt-BR" dirty="0" err="1" smtClean="0">
                <a:latin typeface="Berlin Sans FB Demi" pitchFamily="34" charset="0"/>
              </a:rPr>
              <a:t>infecto-contagiosa</a:t>
            </a:r>
            <a:r>
              <a:rPr lang="pt-BR" dirty="0" smtClean="0">
                <a:latin typeface="Berlin Sans FB Demi" pitchFamily="34" charset="0"/>
              </a:rPr>
              <a:t> - vírus HIV.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Formas de transmissão.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Berlin Sans FB Demi" pitchFamily="34" charset="0"/>
              </a:rPr>
              <a:t>Preconceito frente à doença.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Odontologia: limitações de tratamento.</a:t>
            </a:r>
          </a:p>
        </p:txBody>
      </p:sp>
    </p:spTree>
    <p:extLst>
      <p:ext uri="{BB962C8B-B14F-4D97-AF65-F5344CB8AC3E}">
        <p14:creationId xmlns:p14="http://schemas.microsoft.com/office/powerpoint/2010/main" val="30140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AI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anose="020E0802020502020306" pitchFamily="34" charset="0"/>
              </a:rPr>
              <a:t>AGRADECIMENTOS</a:t>
            </a:r>
            <a:endParaRPr lang="pt-BR" dirty="0">
              <a:latin typeface="Berlin Sans FB Demi" panose="020E0802020502020306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        </a:t>
            </a:r>
            <a:r>
              <a:rPr lang="pt-BR" dirty="0">
                <a:latin typeface="Berlin Sans FB Demi" panose="020E0802020502020306" pitchFamily="34" charset="0"/>
              </a:rPr>
              <a:t>Agradeço a Deus, por renovar a cada momento as minhas forças e pelo discernimento concebido ao longo dessa jornada. </a:t>
            </a: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     </a:t>
            </a:r>
            <a:r>
              <a:rPr lang="pt-BR" dirty="0" smtClean="0">
                <a:latin typeface="Berlin Sans FB Demi" panose="020E0802020502020306" pitchFamily="34" charset="0"/>
              </a:rPr>
              <a:t> </a:t>
            </a:r>
            <a:r>
              <a:rPr lang="pt-BR" dirty="0">
                <a:latin typeface="Berlin Sans FB Demi" panose="020E0802020502020306" pitchFamily="34" charset="0"/>
              </a:rPr>
              <a:t>Aos meus amados pais, Marcos e </a:t>
            </a:r>
            <a:r>
              <a:rPr lang="pt-BR" dirty="0" err="1">
                <a:latin typeface="Berlin Sans FB Demi" panose="020E0802020502020306" pitchFamily="34" charset="0"/>
              </a:rPr>
              <a:t>Sirley</a:t>
            </a:r>
            <a:r>
              <a:rPr lang="pt-BR" dirty="0">
                <a:latin typeface="Berlin Sans FB Demi" panose="020E0802020502020306" pitchFamily="34" charset="0"/>
              </a:rPr>
              <a:t>, a minha eterna gratidão. </a:t>
            </a:r>
            <a:r>
              <a:rPr lang="pt-BR" dirty="0" smtClean="0">
                <a:latin typeface="Berlin Sans FB Demi" panose="020E0802020502020306" pitchFamily="34" charset="0"/>
              </a:rPr>
              <a:t>Agradeço a toda a minha família pelo respeito e educação que a mim foi passado.</a:t>
            </a:r>
            <a:endParaRPr lang="pt-BR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pt-BR" dirty="0">
                <a:latin typeface="Berlin Sans FB Demi" panose="020E0802020502020306" pitchFamily="34" charset="0"/>
              </a:rPr>
              <a:t>      </a:t>
            </a:r>
            <a:r>
              <a:rPr lang="pt-BR" dirty="0" smtClean="0">
                <a:latin typeface="Berlin Sans FB Demi" panose="020E0802020502020306" pitchFamily="34" charset="0"/>
              </a:rPr>
              <a:t> </a:t>
            </a:r>
            <a:r>
              <a:rPr lang="pt-BR" dirty="0">
                <a:latin typeface="Berlin Sans FB Demi" panose="020E0802020502020306" pitchFamily="34" charset="0"/>
              </a:rPr>
              <a:t>À minha orientadora, </a:t>
            </a:r>
            <a:r>
              <a:rPr lang="pt-BR" dirty="0" smtClean="0">
                <a:latin typeface="Berlin Sans FB Demi" panose="020E0802020502020306" pitchFamily="34" charset="0"/>
              </a:rPr>
              <a:t>Profa. </a:t>
            </a:r>
            <a:r>
              <a:rPr lang="pt-BR" dirty="0" err="1">
                <a:latin typeface="Berlin Sans FB Demi" panose="020E0802020502020306" pitchFamily="34" charset="0"/>
              </a:rPr>
              <a:t>Ms</a:t>
            </a:r>
            <a:r>
              <a:rPr lang="pt-BR" dirty="0">
                <a:latin typeface="Berlin Sans FB Demi" panose="020E0802020502020306" pitchFamily="34" charset="0"/>
              </a:rPr>
              <a:t>. Lia Dietrich, que acreditou em mim, me ouvindo e partilhando suas considerações e o seu conhecimento. </a:t>
            </a:r>
            <a:r>
              <a:rPr lang="pt-BR" dirty="0" smtClean="0">
                <a:latin typeface="Berlin Sans FB Demi" panose="020E0802020502020306" pitchFamily="34" charset="0"/>
              </a:rPr>
              <a:t>Agradeço </a:t>
            </a:r>
            <a:r>
              <a:rPr lang="pt-BR" smtClean="0">
                <a:latin typeface="Berlin Sans FB Demi" panose="020E0802020502020306" pitchFamily="34" charset="0"/>
              </a:rPr>
              <a:t>em especial com carinho, </a:t>
            </a:r>
            <a:r>
              <a:rPr lang="pt-BR" dirty="0" smtClean="0">
                <a:latin typeface="Berlin Sans FB Demi" panose="020E0802020502020306" pitchFamily="34" charset="0"/>
              </a:rPr>
              <a:t>todas as amizades que pude construir nesses quatro anos, ficaram guardados no meu coração. A </a:t>
            </a:r>
            <a:r>
              <a:rPr lang="pt-BR" dirty="0">
                <a:latin typeface="Berlin Sans FB Demi" panose="020E0802020502020306" pitchFamily="34" charset="0"/>
              </a:rPr>
              <a:t>todos que de alguma forma participaram e torceram por mim, o meu sincero agradecimento. </a:t>
            </a:r>
            <a:r>
              <a:rPr lang="pt-BR" dirty="0" smtClean="0">
                <a:latin typeface="Berlin Sans FB Demi" panose="020E0802020502020306" pitchFamily="34" charset="0"/>
              </a:rPr>
              <a:t>Obrigada.</a:t>
            </a:r>
            <a:endParaRPr lang="pt-BR" dirty="0">
              <a:latin typeface="Berlin Sans FB Demi" panose="020E0802020502020306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2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latin typeface="Berlin Sans FB Demi" pitchFamily="34" charset="0"/>
              </a:rPr>
              <a:t>OBJETIVOS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649" y="1417638"/>
            <a:ext cx="8427271" cy="4967922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Apontar as formas clínicas das lesões .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Exemplificar as fases </a:t>
            </a:r>
            <a:r>
              <a:rPr lang="pt-BR" dirty="0">
                <a:latin typeface="Berlin Sans FB Demi" pitchFamily="34" charset="0"/>
              </a:rPr>
              <a:t>da doença </a:t>
            </a:r>
            <a:r>
              <a:rPr lang="pt-BR" dirty="0" smtClean="0">
                <a:latin typeface="Berlin Sans FB Demi" pitchFamily="34" charset="0"/>
              </a:rPr>
              <a:t>AIDS.</a:t>
            </a:r>
            <a:endParaRPr lang="pt-BR" dirty="0">
              <a:latin typeface="Berlin Sans FB Demi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Destacar a falta de conhecimento dos profissionais da área odontológica, e o preconceito sobre a doença. 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Apresentar as formas </a:t>
            </a:r>
            <a:r>
              <a:rPr lang="pt-BR" dirty="0">
                <a:latin typeface="Berlin Sans FB Demi" pitchFamily="34" charset="0"/>
              </a:rPr>
              <a:t>de diagnóstico.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endParaRPr lang="pt-BR" dirty="0" smtClean="0">
              <a:latin typeface="Berlin Sans FB Demi" pitchFamily="34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999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840"/>
            <a:ext cx="8229600" cy="79279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erlin Sans FB Demi" pitchFamily="34" charset="0"/>
              </a:rPr>
              <a:t/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sz="4900" dirty="0" smtClean="0">
                <a:latin typeface="Berlin Sans FB Demi" pitchFamily="34" charset="0"/>
              </a:rPr>
              <a:t>METODOLOGIA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Berlin Sans FB Dem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Pesquisa bibliográfica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Método qualitativo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Pesquisa exploratória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4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Berlin Sans FB Demi" pitchFamily="34" charset="0"/>
              </a:rPr>
              <a:t>HISTÓRIA, ETIOLOGIA E DEFINIÇÃO 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Início da década de 80.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Em 1981 um grupo de homens manifestaram quadro clínico semelhante.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“ Doença dos 5H’’.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Em 1983 – Luc </a:t>
            </a:r>
            <a:r>
              <a:rPr lang="pt-BR" dirty="0" err="1" smtClean="0">
                <a:latin typeface="Berlin Sans FB Demi" panose="020E0802020502020306" pitchFamily="34" charset="0"/>
              </a:rPr>
              <a:t>Montaiger</a:t>
            </a:r>
            <a:r>
              <a:rPr lang="pt-BR" dirty="0" smtClean="0">
                <a:latin typeface="Berlin Sans FB Demi" panose="020E0802020502020306" pitchFamily="34" charset="0"/>
              </a:rPr>
              <a:t> e Robert </a:t>
            </a:r>
            <a:r>
              <a:rPr lang="pt-BR" dirty="0" err="1" smtClean="0">
                <a:latin typeface="Berlin Sans FB Demi" panose="020E0802020502020306" pitchFamily="34" charset="0"/>
              </a:rPr>
              <a:t>Gallo</a:t>
            </a:r>
            <a:r>
              <a:rPr lang="pt-BR" dirty="0" smtClean="0">
                <a:latin typeface="Berlin Sans FB Demi" panose="020E0802020502020306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5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>
                <a:latin typeface="Berlin Sans FB Demi" pitchFamily="34" charset="0"/>
              </a:rPr>
              <a:t>HISTÓRIA, ETIOLOGIA E DEFINIÇÃO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 </a:t>
            </a:r>
            <a:r>
              <a:rPr lang="pt-BR" dirty="0">
                <a:latin typeface="Berlin Sans FB Demi" panose="020E0802020502020306" pitchFamily="34" charset="0"/>
              </a:rPr>
              <a:t>A AIDS é uma doença onde o </a:t>
            </a:r>
            <a:r>
              <a:rPr lang="pt-BR" dirty="0" smtClean="0">
                <a:latin typeface="Berlin Sans FB Demi" panose="020E0802020502020306" pitchFamily="34" charset="0"/>
              </a:rPr>
              <a:t>vírus </a:t>
            </a:r>
            <a:r>
              <a:rPr lang="pt-BR" dirty="0">
                <a:latin typeface="Berlin Sans FB Demi" panose="020E0802020502020306" pitchFamily="34" charset="0"/>
              </a:rPr>
              <a:t>ataca o sistema imunológico do </a:t>
            </a:r>
            <a:r>
              <a:rPr lang="pt-BR" dirty="0" smtClean="0">
                <a:latin typeface="Berlin Sans FB Demi" panose="020E0802020502020306" pitchFamily="34" charset="0"/>
              </a:rPr>
              <a:t>indivíduo.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O </a:t>
            </a:r>
            <a:r>
              <a:rPr lang="pt-BR" dirty="0">
                <a:latin typeface="Berlin Sans FB Demi" panose="020E0802020502020306" pitchFamily="34" charset="0"/>
              </a:rPr>
              <a:t>HIV é um vírus que tem como princípio entrar no nosso </a:t>
            </a:r>
            <a:r>
              <a:rPr lang="pt-BR" dirty="0" smtClean="0">
                <a:latin typeface="Berlin Sans FB Demi" panose="020E0802020502020306" pitchFamily="34" charset="0"/>
              </a:rPr>
              <a:t>organismo.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Assim que o vírus acomete o organismo surgem os sinais e os sintomas.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Os primeiros sinais clínicos </a:t>
            </a:r>
            <a:r>
              <a:rPr lang="pt-BR" dirty="0" smtClean="0">
                <a:latin typeface="Berlin Sans FB Demi" panose="020E0802020502020306" pitchFamily="34" charset="0"/>
              </a:rPr>
              <a:t>aparecem </a:t>
            </a:r>
            <a:r>
              <a:rPr lang="pt-BR" dirty="0">
                <a:latin typeface="Berlin Sans FB Demi" panose="020E0802020502020306" pitchFamily="34" charset="0"/>
              </a:rPr>
              <a:t>com frequência na cavidade </a:t>
            </a:r>
            <a:r>
              <a:rPr lang="pt-BR" dirty="0" smtClean="0">
                <a:latin typeface="Berlin Sans FB Demi" panose="020E0802020502020306" pitchFamily="34" charset="0"/>
              </a:rPr>
              <a:t>bucal.</a:t>
            </a:r>
            <a:endParaRPr lang="pt-BR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>
                <a:latin typeface="Berlin Sans FB Demi" pitchFamily="34" charset="0"/>
              </a:rPr>
              <a:t>HISTÓRIA, ETIOLOGIA E DEFINIÇÃO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 Realizar exames laboratoriais.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Elisa -</a:t>
            </a:r>
            <a:r>
              <a:rPr lang="pt-BR" dirty="0" smtClean="0">
                <a:latin typeface="Berlin Sans FB Demi" panose="020E0802020502020306" pitchFamily="34" charset="0"/>
              </a:rPr>
              <a:t> teste de baixo custo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Berlin Sans FB Demi" panose="020E0802020502020306" pitchFamily="34" charset="0"/>
              </a:rPr>
              <a:t> </a:t>
            </a:r>
            <a:r>
              <a:rPr lang="pt-BR" dirty="0">
                <a:latin typeface="Berlin Sans FB Demi" panose="020E0802020502020306" pitchFamily="34" charset="0"/>
              </a:rPr>
              <a:t>Western </a:t>
            </a:r>
            <a:r>
              <a:rPr lang="pt-BR" dirty="0" err="1" smtClean="0">
                <a:latin typeface="Berlin Sans FB Demi" panose="020E0802020502020306" pitchFamily="34" charset="0"/>
              </a:rPr>
              <a:t>Blot</a:t>
            </a:r>
            <a:r>
              <a:rPr lang="pt-BR" dirty="0" smtClean="0">
                <a:latin typeface="Berlin Sans FB Demi" panose="020E0802020502020306" pitchFamily="34" charset="0"/>
              </a:rPr>
              <a:t>- teste para confirmação do Elisa.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Testes rápidos. 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dirty="0" smtClean="0">
                <a:latin typeface="Berlin Sans FB Demi" pitchFamily="34" charset="0"/>
              </a:rPr>
              <a:t>CARACTERÍSTICAS CLÍNICAS E MANIFESTAÇÕES BUCAIS</a:t>
            </a:r>
            <a:endParaRPr lang="pt-BR" sz="4000" dirty="0"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Berlin Sans FB Demi" pitchFamily="34" charset="0"/>
              </a:rPr>
              <a:t>FASE AGUDA: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Infecção retroviral, assintomática.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Berlin Sans FB Demi" pitchFamily="34" charset="0"/>
              </a:rPr>
              <a:t>Estado gripal simples até mononucleose.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90988" y="1852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56" y="3954547"/>
            <a:ext cx="4150862" cy="241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6379845"/>
            <a:ext cx="90011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300" dirty="0">
              <a:latin typeface="Berlin Sans FB Demi" panose="020E0802020502020306" pitchFamily="34" charset="0"/>
            </a:endParaRPr>
          </a:p>
          <a:p>
            <a:pPr lvl="0" algn="ctr"/>
            <a:r>
              <a:rPr lang="pt-BR" sz="1300" dirty="0">
                <a:latin typeface="Berlin Sans FB Demi" panose="020E0802020502020306" pitchFamily="34" charset="0"/>
              </a:rPr>
              <a:t> Neville B W, </a:t>
            </a:r>
            <a:r>
              <a:rPr lang="pt-BR" sz="1300" dirty="0" err="1">
                <a:latin typeface="Berlin Sans FB Demi" panose="020E0802020502020306" pitchFamily="34" charset="0"/>
              </a:rPr>
              <a:t>Dann</a:t>
            </a:r>
            <a:r>
              <a:rPr lang="pt-BR" sz="1300" dirty="0">
                <a:latin typeface="Berlin Sans FB Demi" panose="020E0802020502020306" pitchFamily="34" charset="0"/>
              </a:rPr>
              <a:t> D </a:t>
            </a:r>
            <a:r>
              <a:rPr lang="pt-BR" sz="1300" dirty="0" err="1">
                <a:latin typeface="Berlin Sans FB Demi" panose="020E0802020502020306" pitchFamily="34" charset="0"/>
              </a:rPr>
              <a:t>D</a:t>
            </a:r>
            <a:r>
              <a:rPr lang="pt-BR" sz="1300" dirty="0">
                <a:latin typeface="Berlin Sans FB Demi" panose="020E0802020502020306" pitchFamily="34" charset="0"/>
              </a:rPr>
              <a:t>, Allen C M, </a:t>
            </a:r>
            <a:r>
              <a:rPr lang="pt-BR" sz="1300" dirty="0" err="1">
                <a:latin typeface="Berlin Sans FB Demi" panose="020E0802020502020306" pitchFamily="34" charset="0"/>
              </a:rPr>
              <a:t>Bouquot</a:t>
            </a:r>
            <a:r>
              <a:rPr lang="pt-BR" sz="1300" dirty="0">
                <a:latin typeface="Berlin Sans FB Demi" panose="020E0802020502020306" pitchFamily="34" charset="0"/>
              </a:rPr>
              <a:t> J E. Patologia Oral e </a:t>
            </a:r>
            <a:r>
              <a:rPr lang="pt-BR" sz="1300" dirty="0" err="1">
                <a:latin typeface="Berlin Sans FB Demi" panose="020E0802020502020306" pitchFamily="34" charset="0"/>
              </a:rPr>
              <a:t>Maxilofacial</a:t>
            </a:r>
            <a:r>
              <a:rPr lang="pt-BR" sz="1300" dirty="0">
                <a:latin typeface="Berlin Sans FB Demi" panose="020E0802020502020306" pitchFamily="34" charset="0"/>
              </a:rPr>
              <a:t>. 2ª ed. Rio de Janeiro: Guanabara; 2002.</a:t>
            </a:r>
          </a:p>
        </p:txBody>
      </p:sp>
    </p:spTree>
    <p:extLst>
      <p:ext uri="{BB962C8B-B14F-4D97-AF65-F5344CB8AC3E}">
        <p14:creationId xmlns:p14="http://schemas.microsoft.com/office/powerpoint/2010/main" val="1462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cSIvkBfqhqftS-EnWff_W3qyc_8B1_vZcqSsU29Kr_8boxg3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dirty="0">
                <a:latin typeface="Berlin Sans FB Demi" pitchFamily="34" charset="0"/>
              </a:rPr>
              <a:t>CARACTERÍSTICAS CLÍNICAS E MANIFESTAÇÕES BUCAIS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Berlin Sans FB Demi" panose="020E0802020502020306" pitchFamily="34" charset="0"/>
              </a:rPr>
              <a:t>FASE ASSINTOMÁTICA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Estágio de latência viral.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Período indeterminado.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latin typeface="Berlin Sans FB Demi" panose="020E0802020502020306" pitchFamily="34" charset="0"/>
              </a:rPr>
              <a:t>Quadro mínimo podendo apresentar </a:t>
            </a:r>
            <a:r>
              <a:rPr lang="pt-BR" dirty="0" err="1" smtClean="0">
                <a:latin typeface="Berlin Sans FB Demi" panose="020E0802020502020306" pitchFamily="34" charset="0"/>
              </a:rPr>
              <a:t>linfoadenopatia</a:t>
            </a:r>
            <a:r>
              <a:rPr lang="pt-BR" dirty="0" smtClean="0">
                <a:latin typeface="Berlin Sans FB Demi" panose="020E0802020502020306" pitchFamily="34" charset="0"/>
              </a:rPr>
              <a:t> persistente e indolor.</a:t>
            </a:r>
            <a:endParaRPr lang="pt-BR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 debor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ítulo e Subtítul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ítulo, Marcadores e Foto">
  <a:themeElements>
    <a:clrScheme name="Título, Marcadores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Marcadores e Fot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, Marcadores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oto - Vertical">
  <a:themeElements>
    <a:clrScheme name="F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arcadores">
  <a:themeElements>
    <a:clrScheme name="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dore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ítulo e Marcadores">
  <a:themeElements>
    <a:clrScheme name="Título e 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ítulo - Centro">
  <a:themeElements>
    <a:clrScheme name="Título - Ce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Centr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- Ce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Em branco">
  <a:themeElements>
    <a:clrScheme name="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ítulo - Acima">
  <a:themeElements>
    <a:clrScheme name="Título - Aci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Acim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- Aci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ítulo e Marcadores - Direita">
  <a:themeElements>
    <a:clrScheme name="Título e Marcadores - Dire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Direit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Dire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ítulo e Marcadores - Esquerda">
  <a:themeElements>
    <a:clrScheme name="Título e Marcadores - Esquer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Esquerd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Esquer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ítulo e Marcadores">
  <a:themeElements>
    <a:clrScheme name="Título e 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ítulo e Marcadores - 2 Colunas">
  <a:themeElements>
    <a:clrScheme name="Título e Marcadores - 2 Colu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2 Coluna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ítulo, Marcadores e Foto">
  <a:themeElements>
    <a:clrScheme name="Título, Marcadores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Marcadores e Fot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, Marcadores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Foto - Vertical">
  <a:themeElements>
    <a:clrScheme name="F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arcadores">
  <a:themeElements>
    <a:clrScheme name="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dore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Título e Marcadores">
  <a:themeElements>
    <a:clrScheme name="Título e 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Título - Centro">
  <a:themeElements>
    <a:clrScheme name="Título - Ce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Centr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- Ce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Em branco">
  <a:themeElements>
    <a:clrScheme name="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Título - Acima">
  <a:themeElements>
    <a:clrScheme name="Título - Aci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Acim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- Aci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Título e Marcadores - Direita">
  <a:themeElements>
    <a:clrScheme name="Título e Marcadores - Dire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Direit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Dire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ítulo - Centro">
  <a:themeElements>
    <a:clrScheme name="Título - Ce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Centr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- Ce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Título e Marcadores - Esquerda">
  <a:themeElements>
    <a:clrScheme name="Título e Marcadores - Esquer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Esquerd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Esquer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_Título e Marcadores - 2 Colunas">
  <a:themeElements>
    <a:clrScheme name="Título e Marcadores - 2 Colu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2 Coluna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Título, Marcadores e Foto">
  <a:themeElements>
    <a:clrScheme name="Título, Marcadores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Marcadores e Fot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, Marcadores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Foto - Vertical">
  <a:themeElements>
    <a:clrScheme name="F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Marcadores">
  <a:themeElements>
    <a:clrScheme name="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dore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m branco">
  <a:themeElements>
    <a:clrScheme name="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ítulo - Acima">
  <a:themeElements>
    <a:clrScheme name="Título - Aci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Acim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- Aci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ítulo e Marcadores - Direita">
  <a:themeElements>
    <a:clrScheme name="Título e Marcadores - Dire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Direit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Dire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ítulo e Marcadores - Esquerda">
  <a:themeElements>
    <a:clrScheme name="Título e Marcadores - Esquer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Esquerda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Esquer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e Marcadores - 2 Colunas">
  <a:themeElements>
    <a:clrScheme name="Título e Marcadores - 2 Colu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2 Colunas">
      <a:majorFont>
        <a:latin typeface="Party LET"/>
        <a:ea typeface="ヒラギノ明朝 ProN W3"/>
        <a:cs typeface="ヒラギノ明朝 ProN W3"/>
      </a:majorFont>
      <a:minorFont>
        <a:latin typeface="Savoye LE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Savoye LET" charset="0"/>
            <a:ea typeface="ヒラギノ明朝 ProN W3" charset="0"/>
            <a:cs typeface="ヒラギノ明朝 ProN W3" charset="0"/>
            <a:sym typeface="Savoye LET" charset="0"/>
          </a:defRPr>
        </a:defPPr>
      </a:lstStyle>
    </a:lnDef>
  </a:objectDefaults>
  <a:extraClrSchemeLst>
    <a:extraClrScheme>
      <a:clrScheme name="Título e Marcadore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 debora.thmx</Template>
  <TotalTime>8632</TotalTime>
  <Words>781</Words>
  <Application>Microsoft Office PowerPoint</Application>
  <PresentationFormat>Apresentação na tela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35</vt:i4>
      </vt:variant>
      <vt:variant>
        <vt:lpstr>Títulos de slides</vt:lpstr>
      </vt:variant>
      <vt:variant>
        <vt:i4>20</vt:i4>
      </vt:variant>
    </vt:vector>
  </HeadingPairs>
  <TitlesOfParts>
    <vt:vector size="55" baseType="lpstr">
      <vt:lpstr>papel debora</vt:lpstr>
      <vt:lpstr>Título e Marcadores</vt:lpstr>
      <vt:lpstr>Título - Centro</vt:lpstr>
      <vt:lpstr>Foto - Horizontal</vt:lpstr>
      <vt:lpstr>Em branco</vt:lpstr>
      <vt:lpstr>Título - Acima</vt:lpstr>
      <vt:lpstr>Título e Marcadores - Direita</vt:lpstr>
      <vt:lpstr>Título e Marcadores - Esquerda</vt:lpstr>
      <vt:lpstr>Título e Marcadores - 2 Colunas</vt:lpstr>
      <vt:lpstr>Título, Marcadores e Foto</vt:lpstr>
      <vt:lpstr>Foto - Vertical</vt:lpstr>
      <vt:lpstr>Marcadores</vt:lpstr>
      <vt:lpstr>1_Título e Marcadores</vt:lpstr>
      <vt:lpstr>1_Título - Centro</vt:lpstr>
      <vt:lpstr>1_Foto - Horizontal</vt:lpstr>
      <vt:lpstr>1_Em branco</vt:lpstr>
      <vt:lpstr>1_Título - Acima</vt:lpstr>
      <vt:lpstr>1_Título e Marcadores - Direita</vt:lpstr>
      <vt:lpstr>1_Título e Marcadores - Esquerda</vt:lpstr>
      <vt:lpstr>1_Título e Marcadores - 2 Colunas</vt:lpstr>
      <vt:lpstr>1_Título, Marcadores e Foto</vt:lpstr>
      <vt:lpstr>1_Foto - Vertical</vt:lpstr>
      <vt:lpstr>1_Marcadores</vt:lpstr>
      <vt:lpstr>2_Título e Marcadores</vt:lpstr>
      <vt:lpstr>2_Título - Centro</vt:lpstr>
      <vt:lpstr>2_Foto - Horizontal</vt:lpstr>
      <vt:lpstr>2_Em branco</vt:lpstr>
      <vt:lpstr>2_Título - Acima</vt:lpstr>
      <vt:lpstr>2_Título e Marcadores - Direita</vt:lpstr>
      <vt:lpstr>2_Título e Marcadores - Esquerda</vt:lpstr>
      <vt:lpstr>2_Título e Marcadores - 2 Colunas</vt:lpstr>
      <vt:lpstr>2_Título, Marcadores e Foto</vt:lpstr>
      <vt:lpstr>2_Foto - Vertical</vt:lpstr>
      <vt:lpstr>2_Marcadores</vt:lpstr>
      <vt:lpstr>Tema do Office</vt:lpstr>
      <vt:lpstr>FACULDADE  PATOS DE MINAS Apresentação de Artigo de Graduação Curso de Odontologia  MANIFESTAÇÕES ODONTOLÓGICAS EM PACIENTES PORTADORES DO VÍRUS HIV.  Aluna: Cássia Marra da Silva  Orientadora: Profa. Ms. Lia Dietrich   Patos de Minas 2013  </vt:lpstr>
      <vt:lpstr>INTRODUÇÃO</vt:lpstr>
      <vt:lpstr>OBJETIVOS</vt:lpstr>
      <vt:lpstr> METODOLOGIA </vt:lpstr>
      <vt:lpstr>HISTÓRIA, ETIOLOGIA E DEFINIÇÃO </vt:lpstr>
      <vt:lpstr>HISTÓRIA, ETIOLOGIA E DEFINIÇÃO </vt:lpstr>
      <vt:lpstr>HISTÓRIA, ETIOLOGIA E DEFINIÇÃO </vt:lpstr>
      <vt:lpstr>CARACTERÍSTICAS CLÍNICAS E MANIFESTAÇÕES BUCAIS</vt:lpstr>
      <vt:lpstr>CARACTERÍSTICAS CLÍNICAS E MANIFESTAÇÕES BUCAIS</vt:lpstr>
      <vt:lpstr>CARACTERÍSTICAS CLÍNICAS E MANIFESTAÇÕES BUCAIS</vt:lpstr>
      <vt:lpstr>CARACTERÍSTICAS CLÍNICAS E MANIFESTAÇÕES BUCAIS</vt:lpstr>
      <vt:lpstr>CARACTERÍSTICAS CLÍNICAS E MANIFESTAÇÕES BUCAIS</vt:lpstr>
      <vt:lpstr>TRANSMISSÃO</vt:lpstr>
      <vt:lpstr>TRANSMISSÃO</vt:lpstr>
      <vt:lpstr>TRATAMENTO</vt:lpstr>
      <vt:lpstr>TRATAMENTO</vt:lpstr>
      <vt:lpstr>CONSIDERAÇÕES FINAIS</vt:lpstr>
      <vt:lpstr>CONSIDERAÇÕES FINAIS</vt:lpstr>
      <vt:lpstr>REFERÊNCIAS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 Dietrich</dc:creator>
  <cp:lastModifiedBy>copycenter</cp:lastModifiedBy>
  <cp:revision>86</cp:revision>
  <dcterms:created xsi:type="dcterms:W3CDTF">2013-08-17T17:00:06Z</dcterms:created>
  <dcterms:modified xsi:type="dcterms:W3CDTF">2013-11-21T17:31:58Z</dcterms:modified>
</cp:coreProperties>
</file>